
<file path=[Content_Types].xml><?xml version="1.0" encoding="utf-8"?>
<Types xmlns="http://schemas.openxmlformats.org/package/2006/content-types">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1"/>
  </p:notesMasterIdLst>
  <p:sldIdLst>
    <p:sldId id="266" r:id="rId2"/>
    <p:sldId id="498" r:id="rId3"/>
    <p:sldId id="615" r:id="rId4"/>
    <p:sldId id="499" r:id="rId5"/>
    <p:sldId id="501" r:id="rId6"/>
    <p:sldId id="484" r:id="rId7"/>
    <p:sldId id="475" r:id="rId8"/>
    <p:sldId id="328" r:id="rId9"/>
    <p:sldId id="485"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hiraj Chidwal" initials="DC" lastIdx="6" clrIdx="0">
    <p:extLst>
      <p:ext uri="{19B8F6BF-5375-455C-9EA6-DF929625EA0E}">
        <p15:presenceInfo xmlns:p15="http://schemas.microsoft.com/office/powerpoint/2012/main" userId="3f74bc8821c4c0cc" providerId="Windows Live"/>
      </p:ext>
    </p:extLst>
  </p:cmAuthor>
  <p:cmAuthor id="2" name="investment alanwar" initials="ia" lastIdx="32" clrIdx="1">
    <p:extLst>
      <p:ext uri="{19B8F6BF-5375-455C-9EA6-DF929625EA0E}">
        <p15:presenceInfo xmlns:p15="http://schemas.microsoft.com/office/powerpoint/2012/main" userId="1f8f8f35645ebb56" providerId="Windows Live"/>
      </p:ext>
    </p:extLst>
  </p:cmAuthor>
  <p:cmAuthor id="3" name="Ahmed Ibrahim El Dosoqey" initials="AIED" lastIdx="2" clrIdx="2">
    <p:extLst>
      <p:ext uri="{19B8F6BF-5375-455C-9EA6-DF929625EA0E}">
        <p15:presenceInfo xmlns:p15="http://schemas.microsoft.com/office/powerpoint/2012/main" userId="S-1-5-21-129396674-1682961518-650049869-1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71" autoAdjust="0"/>
    <p:restoredTop sz="91228" autoAdjust="0"/>
  </p:normalViewPr>
  <p:slideViewPr>
    <p:cSldViewPr snapToGrid="0">
      <p:cViewPr varScale="1">
        <p:scale>
          <a:sx n="112" d="100"/>
          <a:sy n="112" d="100"/>
        </p:scale>
        <p:origin x="972" y="96"/>
      </p:cViewPr>
      <p:guideLst>
        <p:guide orient="horz" pos="196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My%20Drive\Al%20Anwar%20Investments\Investor%20Presentation\Sept'24\Investor%20Presentation%20-%20Sept'2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dhiraj\AppData\Local\Microsoft\Windows\INetCache\Content.Outlook\QELSEXUL\MIS%20Sep'24.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hiraj\AppData\Local\Microsoft\Windows\INetCache\Content.Outlook\QELSEXUL\MIS%20Sep'24.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dhiraj\AppData\Local\Microsoft\Windows\INetCache\Content.Outlook\QELSEXUL\MIS%20Sep'24.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G:\My%20Drive\Al%20Anwar%20Investments\Investor%20Presentation\Sept'24\Investor%20Presentation%20-%20Sept'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My%20Drive\Al%20Anwar%20Investments\Investor%20Presentation\Sept'24\Investor%20Presentation%20-%20Sept'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My%20Drive\Al%20Anwar%20Investments\Investor%20Presentation\Sept'24\Investor%20Presentation%20-%20Sept'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My%20Drive\Al%20Anwar%20Investments\Investor%20Presentation\Sept'24\Investor%20Presentation%20-%20Sept'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My%20Drive\Al%20Anwar%20Investments\Investor%20Presentation\Sept'24\Investor%20Presentation%20-%20Sept'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My%20Drive\Al%20Anwar%20Investments\Investor%20Presentation\Sept'24\Investor%20Presentation%20-%20Sept'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My%20Drive\Al%20Anwar%20Investments\Investor%20Presentation\Sept'24\Investor%20Presentation%20-%20Sept'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My%20Drive\Al%20Anwar%20Investments\Investor%20Presentation\Sept'24\Investor%20Presentation%20-%20Sept'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7A3-40C2-9A54-808E68F0410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7A3-40C2-9A54-808E68F0410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7A3-40C2-9A54-808E68F0410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7A3-40C2-9A54-808E68F0410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97A3-40C2-9A54-808E68F04109}"/>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97A3-40C2-9A54-808E68F04109}"/>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97A3-40C2-9A54-808E68F04109}"/>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97A3-40C2-9A54-808E68F04109}"/>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97A3-40C2-9A54-808E68F04109}"/>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97A3-40C2-9A54-808E68F04109}"/>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97A3-40C2-9A54-808E68F04109}"/>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97A3-40C2-9A54-808E68F04109}"/>
              </c:ext>
            </c:extLst>
          </c:dPt>
          <c:dLbls>
            <c:dLbl>
              <c:idx val="0"/>
              <c:spPr>
                <a:noFill/>
                <a:ln>
                  <a:noFill/>
                </a:ln>
                <a:effectLst/>
              </c:spPr>
              <c:txPr>
                <a:bodyPr rot="0" spcFirstLastPara="1" vertOverflow="ellipsis" vert="horz" wrap="square" anchor="ctr" anchorCtr="1"/>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97A3-40C2-9A54-808E68F04109}"/>
                </c:ext>
              </c:extLst>
            </c:dLbl>
            <c:dLbl>
              <c:idx val="1"/>
              <c:spPr>
                <a:noFill/>
                <a:ln>
                  <a:noFill/>
                </a:ln>
                <a:effectLst/>
              </c:spPr>
              <c:txPr>
                <a:bodyPr rot="0" spcFirstLastPara="1" vertOverflow="ellipsis" vert="horz" wrap="square" anchor="ctr" anchorCtr="1"/>
                <a:lstStyle/>
                <a:p>
                  <a:pPr>
                    <a:defRPr sz="12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97A3-40C2-9A54-808E68F04109}"/>
                </c:ext>
              </c:extLst>
            </c:dLbl>
            <c:dLbl>
              <c:idx val="2"/>
              <c:spPr>
                <a:noFill/>
                <a:ln>
                  <a:noFill/>
                </a:ln>
                <a:effectLst/>
              </c:spPr>
              <c:txPr>
                <a:bodyPr rot="0" spcFirstLastPara="1" vertOverflow="ellipsis" vert="horz" wrap="square" anchor="ctr" anchorCtr="1"/>
                <a:lstStyle/>
                <a:p>
                  <a:pPr>
                    <a:defRPr sz="12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97A3-40C2-9A54-808E68F04109}"/>
                </c:ext>
              </c:extLst>
            </c:dLbl>
            <c:dLbl>
              <c:idx val="3"/>
              <c:spPr>
                <a:noFill/>
                <a:ln>
                  <a:noFill/>
                </a:ln>
                <a:effectLst/>
              </c:spPr>
              <c:txPr>
                <a:bodyPr rot="0" spcFirstLastPara="1" vertOverflow="ellipsis" vert="horz" wrap="square" anchor="ctr" anchorCtr="1"/>
                <a:lstStyle/>
                <a:p>
                  <a:pPr>
                    <a:defRPr sz="12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97A3-40C2-9A54-808E68F04109}"/>
                </c:ext>
              </c:extLst>
            </c:dLbl>
            <c:dLbl>
              <c:idx val="4"/>
              <c:spPr>
                <a:noFill/>
                <a:ln>
                  <a:noFill/>
                </a:ln>
                <a:effectLst/>
              </c:spPr>
              <c:txPr>
                <a:bodyPr rot="0" spcFirstLastPara="1" vertOverflow="ellipsis" vert="horz" wrap="square" anchor="ctr" anchorCtr="1"/>
                <a:lstStyle/>
                <a:p>
                  <a:pPr>
                    <a:defRPr sz="12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97A3-40C2-9A54-808E68F04109}"/>
                </c:ext>
              </c:extLst>
            </c:dLbl>
            <c:dLbl>
              <c:idx val="5"/>
              <c:layout>
                <c:manualLayout>
                  <c:x val="3.9473691026676819E-2"/>
                  <c:y val="5.4905660334426211E-2"/>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7A3-40C2-9A54-808E68F04109}"/>
                </c:ext>
              </c:extLst>
            </c:dLbl>
            <c:dLbl>
              <c:idx val="6"/>
              <c:spPr>
                <a:noFill/>
                <a:ln>
                  <a:noFill/>
                </a:ln>
                <a:effectLst/>
              </c:spPr>
              <c:txPr>
                <a:bodyPr rot="0" spcFirstLastPara="1" vertOverflow="ellipsis" vert="horz" wrap="square" anchor="ctr" anchorCtr="1"/>
                <a:lstStyle/>
                <a:p>
                  <a:pPr>
                    <a:defRPr sz="12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97A3-40C2-9A54-808E68F04109}"/>
                </c:ext>
              </c:extLst>
            </c:dLbl>
            <c:dLbl>
              <c:idx val="7"/>
              <c:spPr>
                <a:noFill/>
                <a:ln>
                  <a:noFill/>
                </a:ln>
                <a:effectLst/>
              </c:spPr>
              <c:txPr>
                <a:bodyPr rot="0" spcFirstLastPara="1" vertOverflow="ellipsis" vert="horz" wrap="square" anchor="ctr" anchorCtr="1"/>
                <a:lstStyle/>
                <a:p>
                  <a:pPr>
                    <a:defRPr sz="12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F-97A3-40C2-9A54-808E68F04109}"/>
                </c:ext>
              </c:extLst>
            </c:dLbl>
            <c:dLbl>
              <c:idx val="8"/>
              <c:spPr>
                <a:noFill/>
                <a:ln>
                  <a:noFill/>
                </a:ln>
                <a:effectLst/>
              </c:spPr>
              <c:txPr>
                <a:bodyPr rot="0" spcFirstLastPara="1" vertOverflow="ellipsis" vert="horz" wrap="square" anchor="ctr" anchorCtr="1"/>
                <a:lstStyle/>
                <a:p>
                  <a:pPr>
                    <a:defRPr sz="12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1-97A3-40C2-9A54-808E68F04109}"/>
                </c:ext>
              </c:extLst>
            </c:dLbl>
            <c:dLbl>
              <c:idx val="9"/>
              <c:spPr>
                <a:noFill/>
                <a:ln>
                  <a:noFill/>
                </a:ln>
                <a:effectLst/>
              </c:spPr>
              <c:txPr>
                <a:bodyPr rot="0" spcFirstLastPara="1" vertOverflow="ellipsis" vert="horz" wrap="square" anchor="ctr" anchorCtr="1"/>
                <a:lstStyle/>
                <a:p>
                  <a:pPr>
                    <a:defRPr sz="12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3-97A3-40C2-9A54-808E68F04109}"/>
                </c:ext>
              </c:extLst>
            </c:dLbl>
            <c:dLbl>
              <c:idx val="10"/>
              <c:layout>
                <c:manualLayout>
                  <c:x val="-1.8808778590130283E-2"/>
                  <c:y val="-4.692636034715162E-2"/>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7A3-40C2-9A54-808E68F04109}"/>
                </c:ext>
              </c:extLst>
            </c:dLbl>
            <c:dLbl>
              <c:idx val="11"/>
              <c:layout>
                <c:manualLayout>
                  <c:x val="4.2319751827793045E-2"/>
                  <c:y val="-1.8770544138860642E-2"/>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7A3-40C2-9A54-808E68F04109}"/>
                </c:ext>
              </c:extLst>
            </c:dLbl>
            <c:spPr>
              <a:noFill/>
              <a:ln>
                <a:noFill/>
              </a:ln>
              <a:effectLst/>
            </c:spPr>
            <c:txPr>
              <a:bodyPr rot="0" spcFirstLastPara="1" vertOverflow="ellipsis" vert="horz" wrap="square" anchor="ctr" anchorCtr="1"/>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(Sheet2!$B$5:$B$11,Sheet2!$B$13:$B$15,Sheet2!$B$16:$B$17)</c:f>
              <c:strCache>
                <c:ptCount val="12"/>
                <c:pt idx="0">
                  <c:v>Oman Chlorine SAOG</c:v>
                </c:pt>
                <c:pt idx="1">
                  <c:v>National Detergent SAOG</c:v>
                </c:pt>
                <c:pt idx="2">
                  <c:v>Arabia Falcon Insur. SAOG</c:v>
                </c:pt>
                <c:pt idx="3">
                  <c:v>Alruwad School SAOC</c:v>
                </c:pt>
                <c:pt idx="4">
                  <c:v>Voltamp Energy SAOG </c:v>
                </c:pt>
                <c:pt idx="5">
                  <c:v>National Biscuit SAOG</c:v>
                </c:pt>
                <c:pt idx="6">
                  <c:v>Al Maha Ceramics SAOG </c:v>
                </c:pt>
                <c:pt idx="7">
                  <c:v>Bank Dhofar SAOG </c:v>
                </c:pt>
                <c:pt idx="8">
                  <c:v>DIDIC </c:v>
                </c:pt>
                <c:pt idx="9">
                  <c:v>Others </c:v>
                </c:pt>
                <c:pt idx="10">
                  <c:v>Real Estate </c:v>
                </c:pt>
                <c:pt idx="11">
                  <c:v>Receivable and other assets </c:v>
                </c:pt>
              </c:strCache>
            </c:strRef>
          </c:cat>
          <c:val>
            <c:numRef>
              <c:f>(Sheet2!$D$5:$D$11,Sheet2!$D$13:$D$15,Sheet2!$D$16:$D$17)</c:f>
              <c:numCache>
                <c:formatCode>_(* #,##0_);_(* \(#,##0\);_(* "-"??_);_(@_)</c:formatCode>
                <c:ptCount val="12"/>
                <c:pt idx="0">
                  <c:v>8019</c:v>
                </c:pt>
                <c:pt idx="1">
                  <c:v>5514</c:v>
                </c:pt>
                <c:pt idx="2">
                  <c:v>5147</c:v>
                </c:pt>
                <c:pt idx="3">
                  <c:v>4074</c:v>
                </c:pt>
                <c:pt idx="4">
                  <c:v>3738</c:v>
                </c:pt>
                <c:pt idx="5">
                  <c:v>2422</c:v>
                </c:pt>
                <c:pt idx="6">
                  <c:v>1849</c:v>
                </c:pt>
                <c:pt idx="7">
                  <c:v>7125</c:v>
                </c:pt>
                <c:pt idx="8">
                  <c:v>6574</c:v>
                </c:pt>
                <c:pt idx="9">
                  <c:v>4517</c:v>
                </c:pt>
                <c:pt idx="10">
                  <c:v>2283</c:v>
                </c:pt>
                <c:pt idx="11">
                  <c:v>228</c:v>
                </c:pt>
              </c:numCache>
            </c:numRef>
          </c:val>
          <c:extLst>
            <c:ext xmlns:c16="http://schemas.microsoft.com/office/drawing/2014/chart" uri="{C3380CC4-5D6E-409C-BE32-E72D297353CC}">
              <c16:uniqueId val="{00000018-97A3-40C2-9A54-808E68F04109}"/>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sz="12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Sheet1!$G$5</c:f>
              <c:strCache>
                <c:ptCount val="1"/>
                <c:pt idx="0">
                  <c:v>30-Jun-23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Sheet1!$A$6:$A$12</c:f>
              <c:strCache>
                <c:ptCount val="7"/>
                <c:pt idx="0">
                  <c:v>Oman Chlorine SAOG</c:v>
                </c:pt>
                <c:pt idx="1">
                  <c:v>National Detergent SAOG</c:v>
                </c:pt>
                <c:pt idx="2">
                  <c:v>Arabia Falcon Insur. SAOG</c:v>
                </c:pt>
                <c:pt idx="3">
                  <c:v>Alruwad School SAOC</c:v>
                </c:pt>
                <c:pt idx="4">
                  <c:v>Voltamp Energy SAOG </c:v>
                </c:pt>
                <c:pt idx="5">
                  <c:v>Al Maha Ceramics SAOG </c:v>
                </c:pt>
                <c:pt idx="6">
                  <c:v>National Biscuit SAOG</c:v>
                </c:pt>
              </c:strCache>
            </c:strRef>
          </c:cat>
          <c:val>
            <c:numRef>
              <c:f>Sheet1!$G$6:$G$12</c:f>
              <c:numCache>
                <c:formatCode>_(* #,##0_);_(* \(#,##0\);_(* "-"??_);_(@_)</c:formatCode>
                <c:ptCount val="7"/>
                <c:pt idx="0">
                  <c:v>315</c:v>
                </c:pt>
                <c:pt idx="1">
                  <c:v>71</c:v>
                </c:pt>
                <c:pt idx="2">
                  <c:v>61</c:v>
                </c:pt>
                <c:pt idx="3">
                  <c:v>-212</c:v>
                </c:pt>
                <c:pt idx="4">
                  <c:v>10</c:v>
                </c:pt>
                <c:pt idx="5">
                  <c:v>-28</c:v>
                </c:pt>
                <c:pt idx="6">
                  <c:v>51</c:v>
                </c:pt>
              </c:numCache>
            </c:numRef>
          </c:val>
          <c:extLst>
            <c:ext xmlns:c16="http://schemas.microsoft.com/office/drawing/2014/chart" uri="{C3380CC4-5D6E-409C-BE32-E72D297353CC}">
              <c16:uniqueId val="{00000000-587D-4379-B55D-AB2F2C0104B3}"/>
            </c:ext>
          </c:extLst>
        </c:ser>
        <c:ser>
          <c:idx val="0"/>
          <c:order val="1"/>
          <c:tx>
            <c:strRef>
              <c:f>Sheet1!$F$5</c:f>
              <c:strCache>
                <c:ptCount val="1"/>
                <c:pt idx="0">
                  <c:v>30-Jun-24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Sheet1!$A$6:$A$12</c:f>
              <c:strCache>
                <c:ptCount val="7"/>
                <c:pt idx="0">
                  <c:v>Oman Chlorine SAOG</c:v>
                </c:pt>
                <c:pt idx="1">
                  <c:v>National Detergent SAOG</c:v>
                </c:pt>
                <c:pt idx="2">
                  <c:v>Arabia Falcon Insur. SAOG</c:v>
                </c:pt>
                <c:pt idx="3">
                  <c:v>Alruwad School SAOC</c:v>
                </c:pt>
                <c:pt idx="4">
                  <c:v>Voltamp Energy SAOG </c:v>
                </c:pt>
                <c:pt idx="5">
                  <c:v>Al Maha Ceramics SAOG </c:v>
                </c:pt>
                <c:pt idx="6">
                  <c:v>National Biscuit SAOG</c:v>
                </c:pt>
              </c:strCache>
            </c:strRef>
          </c:cat>
          <c:val>
            <c:numRef>
              <c:f>Sheet1!$F$6:$F$12</c:f>
              <c:numCache>
                <c:formatCode>_(* #,##0_);_(* \(#,##0\);_(* "-"??_);_(@_)</c:formatCode>
                <c:ptCount val="7"/>
                <c:pt idx="0">
                  <c:v>161</c:v>
                </c:pt>
                <c:pt idx="1">
                  <c:v>191</c:v>
                </c:pt>
                <c:pt idx="2">
                  <c:v>184</c:v>
                </c:pt>
                <c:pt idx="3">
                  <c:v>-192</c:v>
                </c:pt>
                <c:pt idx="4">
                  <c:v>395</c:v>
                </c:pt>
                <c:pt idx="5">
                  <c:v>-256</c:v>
                </c:pt>
                <c:pt idx="6">
                  <c:v>112</c:v>
                </c:pt>
              </c:numCache>
            </c:numRef>
          </c:val>
          <c:extLst>
            <c:ext xmlns:c16="http://schemas.microsoft.com/office/drawing/2014/chart" uri="{C3380CC4-5D6E-409C-BE32-E72D297353CC}">
              <c16:uniqueId val="{00000001-587D-4379-B55D-AB2F2C0104B3}"/>
            </c:ext>
          </c:extLst>
        </c:ser>
        <c:dLbls>
          <c:showLegendKey val="0"/>
          <c:showVal val="0"/>
          <c:showCatName val="0"/>
          <c:showSerName val="0"/>
          <c:showPercent val="0"/>
          <c:showBubbleSize val="0"/>
        </c:dLbls>
        <c:gapWidth val="219"/>
        <c:overlap val="-27"/>
        <c:axId val="439241360"/>
        <c:axId val="439228880"/>
      </c:barChart>
      <c:catAx>
        <c:axId val="4392413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228880"/>
        <c:crosses val="autoZero"/>
        <c:auto val="1"/>
        <c:lblAlgn val="ctr"/>
        <c:lblOffset val="100"/>
        <c:noMultiLvlLbl val="0"/>
      </c:catAx>
      <c:valAx>
        <c:axId val="43922888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241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b="1" dirty="0"/>
              <a:t>Revenue (OMR’000)</a:t>
            </a:r>
          </a:p>
        </c:rich>
      </c:tx>
      <c:overlay val="0"/>
      <c:spPr>
        <a:solidFill>
          <a:schemeClr val="accent3">
            <a:lumMod val="20000"/>
            <a:lumOff val="80000"/>
          </a:schemeClr>
        </a:solid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'Next Q movement  (2)'!$J$4:$J$5</c:f>
              <c:strCache>
                <c:ptCount val="2"/>
                <c:pt idx="0">
                  <c:v>Revenue </c:v>
                </c:pt>
                <c:pt idx="1">
                  <c:v>Sep'24</c:v>
                </c:pt>
              </c:strCache>
            </c:strRef>
          </c:tx>
          <c:spPr>
            <a:solidFill>
              <a:schemeClr val="accent1"/>
            </a:solidFill>
            <a:ln>
              <a:noFill/>
            </a:ln>
            <a:effectLst/>
          </c:spPr>
          <c:invertIfNegative val="0"/>
          <c:cat>
            <c:strRef>
              <c:f>'Next Q movement  (2)'!$I$6:$I$11</c:f>
              <c:strCache>
                <c:ptCount val="6"/>
                <c:pt idx="0">
                  <c:v>VE</c:v>
                </c:pt>
                <c:pt idx="1">
                  <c:v>NDC</c:v>
                </c:pt>
                <c:pt idx="2">
                  <c:v>AFIC</c:v>
                </c:pt>
                <c:pt idx="3">
                  <c:v>OC</c:v>
                </c:pt>
                <c:pt idx="4">
                  <c:v>NABIL</c:v>
                </c:pt>
                <c:pt idx="5">
                  <c:v>AMC</c:v>
                </c:pt>
              </c:strCache>
            </c:strRef>
          </c:cat>
          <c:val>
            <c:numRef>
              <c:f>'Next Q movement  (2)'!$J$6:$J$11</c:f>
              <c:numCache>
                <c:formatCode>_(* #,##0_);_(* \(#,##0\);_(* "-"??_);_(@_)</c:formatCode>
                <c:ptCount val="6"/>
                <c:pt idx="0">
                  <c:v>26005</c:v>
                </c:pt>
                <c:pt idx="1">
                  <c:v>18969</c:v>
                </c:pt>
                <c:pt idx="2">
                  <c:v>22500</c:v>
                </c:pt>
                <c:pt idx="3">
                  <c:v>25308</c:v>
                </c:pt>
                <c:pt idx="4">
                  <c:v>13530</c:v>
                </c:pt>
                <c:pt idx="5">
                  <c:v>3571</c:v>
                </c:pt>
              </c:numCache>
            </c:numRef>
          </c:val>
          <c:extLst>
            <c:ext xmlns:c16="http://schemas.microsoft.com/office/drawing/2014/chart" uri="{C3380CC4-5D6E-409C-BE32-E72D297353CC}">
              <c16:uniqueId val="{00000000-92CE-4CCF-8419-150C414C38CA}"/>
            </c:ext>
          </c:extLst>
        </c:ser>
        <c:ser>
          <c:idx val="1"/>
          <c:order val="1"/>
          <c:tx>
            <c:strRef>
              <c:f>'Next Q movement  (2)'!$K$4:$K$5</c:f>
              <c:strCache>
                <c:ptCount val="2"/>
                <c:pt idx="0">
                  <c:v>Revenue </c:v>
                </c:pt>
                <c:pt idx="1">
                  <c:v>Sep'23</c:v>
                </c:pt>
              </c:strCache>
            </c:strRef>
          </c:tx>
          <c:spPr>
            <a:solidFill>
              <a:schemeClr val="accent2"/>
            </a:solidFill>
            <a:ln>
              <a:noFill/>
            </a:ln>
            <a:effectLst/>
          </c:spPr>
          <c:invertIfNegative val="0"/>
          <c:cat>
            <c:strRef>
              <c:f>'Next Q movement  (2)'!$I$6:$I$11</c:f>
              <c:strCache>
                <c:ptCount val="6"/>
                <c:pt idx="0">
                  <c:v>VE</c:v>
                </c:pt>
                <c:pt idx="1">
                  <c:v>NDC</c:v>
                </c:pt>
                <c:pt idx="2">
                  <c:v>AFIC</c:v>
                </c:pt>
                <c:pt idx="3">
                  <c:v>OC</c:v>
                </c:pt>
                <c:pt idx="4">
                  <c:v>NABIL</c:v>
                </c:pt>
                <c:pt idx="5">
                  <c:v>AMC</c:v>
                </c:pt>
              </c:strCache>
            </c:strRef>
          </c:cat>
          <c:val>
            <c:numRef>
              <c:f>'Next Q movement  (2)'!$K$6:$K$11</c:f>
              <c:numCache>
                <c:formatCode>_(* #,##0_);_(* \(#,##0\);_(* "-"??_);_(@_)</c:formatCode>
                <c:ptCount val="6"/>
                <c:pt idx="0">
                  <c:v>20341</c:v>
                </c:pt>
                <c:pt idx="1">
                  <c:v>15831</c:v>
                </c:pt>
                <c:pt idx="2">
                  <c:v>15289</c:v>
                </c:pt>
                <c:pt idx="3">
                  <c:v>24357</c:v>
                </c:pt>
                <c:pt idx="4">
                  <c:v>11501</c:v>
                </c:pt>
                <c:pt idx="5">
                  <c:v>4567</c:v>
                </c:pt>
              </c:numCache>
            </c:numRef>
          </c:val>
          <c:extLst>
            <c:ext xmlns:c16="http://schemas.microsoft.com/office/drawing/2014/chart" uri="{C3380CC4-5D6E-409C-BE32-E72D297353CC}">
              <c16:uniqueId val="{00000001-92CE-4CCF-8419-150C414C38CA}"/>
            </c:ext>
          </c:extLst>
        </c:ser>
        <c:dLbls>
          <c:showLegendKey val="0"/>
          <c:showVal val="0"/>
          <c:showCatName val="0"/>
          <c:showSerName val="0"/>
          <c:showPercent val="0"/>
          <c:showBubbleSize val="0"/>
        </c:dLbls>
        <c:gapWidth val="219"/>
        <c:overlap val="-27"/>
        <c:axId val="459172568"/>
        <c:axId val="459172896"/>
      </c:barChart>
      <c:catAx>
        <c:axId val="459172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9172896"/>
        <c:crosses val="autoZero"/>
        <c:auto val="1"/>
        <c:lblAlgn val="ctr"/>
        <c:lblOffset val="100"/>
        <c:noMultiLvlLbl val="0"/>
      </c:catAx>
      <c:valAx>
        <c:axId val="45917289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91725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solidFill>
        <a:schemeClr val="accent3"/>
      </a:solidFill>
    </a:ln>
    <a:effectLst/>
  </c:spPr>
  <c:txPr>
    <a:bodyPr/>
    <a:lstStyle/>
    <a:p>
      <a:pPr>
        <a:defRPr sz="10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b="1" dirty="0"/>
              <a:t>Net Profit (OMR’000) </a:t>
            </a:r>
          </a:p>
        </c:rich>
      </c:tx>
      <c:overlay val="0"/>
      <c:spPr>
        <a:solidFill>
          <a:schemeClr val="accent3">
            <a:lumMod val="20000"/>
            <a:lumOff val="80000"/>
          </a:schemeClr>
        </a:solid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'Next Q movement  (2)'!$J$15:$J$16</c:f>
              <c:strCache>
                <c:ptCount val="2"/>
                <c:pt idx="0">
                  <c:v>PAT</c:v>
                </c:pt>
                <c:pt idx="1">
                  <c:v>Sep'24</c:v>
                </c:pt>
              </c:strCache>
            </c:strRef>
          </c:tx>
          <c:spPr>
            <a:solidFill>
              <a:schemeClr val="accent1"/>
            </a:solidFill>
            <a:ln>
              <a:noFill/>
            </a:ln>
            <a:effectLst/>
          </c:spPr>
          <c:invertIfNegative val="0"/>
          <c:cat>
            <c:strRef>
              <c:f>'Next Q movement  (2)'!$I$17:$I$22</c:f>
              <c:strCache>
                <c:ptCount val="6"/>
                <c:pt idx="0">
                  <c:v>VE</c:v>
                </c:pt>
                <c:pt idx="1">
                  <c:v>NDC</c:v>
                </c:pt>
                <c:pt idx="2">
                  <c:v>AFIC</c:v>
                </c:pt>
                <c:pt idx="3">
                  <c:v>OC</c:v>
                </c:pt>
                <c:pt idx="4">
                  <c:v>NABIL</c:v>
                </c:pt>
                <c:pt idx="5">
                  <c:v>AMC</c:v>
                </c:pt>
              </c:strCache>
            </c:strRef>
          </c:cat>
          <c:val>
            <c:numRef>
              <c:f>'Next Q movement  (2)'!$J$17:$J$22</c:f>
              <c:numCache>
                <c:formatCode>_(* #,##0_);_(* \(#,##0\);_(* "-"??_);_(@_)</c:formatCode>
                <c:ptCount val="6"/>
                <c:pt idx="0">
                  <c:v>2946</c:v>
                </c:pt>
                <c:pt idx="1">
                  <c:v>1220</c:v>
                </c:pt>
                <c:pt idx="2">
                  <c:v>1145</c:v>
                </c:pt>
                <c:pt idx="3">
                  <c:v>1143</c:v>
                </c:pt>
                <c:pt idx="4">
                  <c:v>582</c:v>
                </c:pt>
                <c:pt idx="5">
                  <c:v>-1450</c:v>
                </c:pt>
              </c:numCache>
            </c:numRef>
          </c:val>
          <c:extLst>
            <c:ext xmlns:c16="http://schemas.microsoft.com/office/drawing/2014/chart" uri="{C3380CC4-5D6E-409C-BE32-E72D297353CC}">
              <c16:uniqueId val="{00000000-D23C-418E-8E10-504EE57E943E}"/>
            </c:ext>
          </c:extLst>
        </c:ser>
        <c:ser>
          <c:idx val="1"/>
          <c:order val="1"/>
          <c:tx>
            <c:strRef>
              <c:f>'Next Q movement  (2)'!$K$15:$K$16</c:f>
              <c:strCache>
                <c:ptCount val="2"/>
                <c:pt idx="0">
                  <c:v>PAT</c:v>
                </c:pt>
                <c:pt idx="1">
                  <c:v>Sep'23</c:v>
                </c:pt>
              </c:strCache>
            </c:strRef>
          </c:tx>
          <c:spPr>
            <a:solidFill>
              <a:schemeClr val="accent2"/>
            </a:solidFill>
            <a:ln>
              <a:noFill/>
            </a:ln>
            <a:effectLst/>
          </c:spPr>
          <c:invertIfNegative val="0"/>
          <c:cat>
            <c:strRef>
              <c:f>'Next Q movement  (2)'!$I$17:$I$22</c:f>
              <c:strCache>
                <c:ptCount val="6"/>
                <c:pt idx="0">
                  <c:v>VE</c:v>
                </c:pt>
                <c:pt idx="1">
                  <c:v>NDC</c:v>
                </c:pt>
                <c:pt idx="2">
                  <c:v>AFIC</c:v>
                </c:pt>
                <c:pt idx="3">
                  <c:v>OC</c:v>
                </c:pt>
                <c:pt idx="4">
                  <c:v>NABIL</c:v>
                </c:pt>
                <c:pt idx="5">
                  <c:v>AMC</c:v>
                </c:pt>
              </c:strCache>
            </c:strRef>
          </c:cat>
          <c:val>
            <c:numRef>
              <c:f>'Next Q movement  (2)'!$K$17:$K$22</c:f>
              <c:numCache>
                <c:formatCode>_(* #,##0_);_(* \(#,##0\);_(* "-"??_);_(@_)</c:formatCode>
                <c:ptCount val="6"/>
                <c:pt idx="0">
                  <c:v>361</c:v>
                </c:pt>
                <c:pt idx="1">
                  <c:v>481</c:v>
                </c:pt>
                <c:pt idx="2">
                  <c:v>920</c:v>
                </c:pt>
                <c:pt idx="3">
                  <c:v>1613</c:v>
                </c:pt>
                <c:pt idx="4">
                  <c:v>309</c:v>
                </c:pt>
                <c:pt idx="5">
                  <c:v>-679</c:v>
                </c:pt>
              </c:numCache>
            </c:numRef>
          </c:val>
          <c:extLst>
            <c:ext xmlns:c16="http://schemas.microsoft.com/office/drawing/2014/chart" uri="{C3380CC4-5D6E-409C-BE32-E72D297353CC}">
              <c16:uniqueId val="{00000001-D23C-418E-8E10-504EE57E943E}"/>
            </c:ext>
          </c:extLst>
        </c:ser>
        <c:dLbls>
          <c:showLegendKey val="0"/>
          <c:showVal val="0"/>
          <c:showCatName val="0"/>
          <c:showSerName val="0"/>
          <c:showPercent val="0"/>
          <c:showBubbleSize val="0"/>
        </c:dLbls>
        <c:gapWidth val="219"/>
        <c:overlap val="-27"/>
        <c:axId val="507537048"/>
        <c:axId val="507539344"/>
      </c:barChart>
      <c:catAx>
        <c:axId val="507537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539344"/>
        <c:crosses val="autoZero"/>
        <c:auto val="1"/>
        <c:lblAlgn val="ctr"/>
        <c:lblOffset val="100"/>
        <c:noMultiLvlLbl val="0"/>
      </c:catAx>
      <c:valAx>
        <c:axId val="507539344"/>
        <c:scaling>
          <c:orientation val="minMax"/>
          <c:max val="3000"/>
          <c:min val="-15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5370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solidFill>
        <a:schemeClr val="accent3"/>
      </a:solidFill>
    </a:ln>
    <a:effectLst/>
  </c:spPr>
  <c:txPr>
    <a:bodyPr/>
    <a:lstStyle/>
    <a:p>
      <a:pPr>
        <a:defRPr sz="10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b="1" dirty="0"/>
              <a:t>Share</a:t>
            </a:r>
            <a:r>
              <a:rPr lang="en-US" b="1" baseline="0" dirty="0"/>
              <a:t> of Profit (OMR’000)</a:t>
            </a:r>
            <a:endParaRPr lang="en-US" b="1" dirty="0"/>
          </a:p>
        </c:rich>
      </c:tx>
      <c:overlay val="0"/>
      <c:spPr>
        <a:solidFill>
          <a:schemeClr val="accent3">
            <a:lumMod val="20000"/>
            <a:lumOff val="80000"/>
          </a:schemeClr>
        </a:solid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'Next Q movement  (2)'!$J$27:$J$28</c:f>
              <c:strCache>
                <c:ptCount val="2"/>
                <c:pt idx="0">
                  <c:v>AAI SOP </c:v>
                </c:pt>
                <c:pt idx="1">
                  <c:v>Sep'24</c:v>
                </c:pt>
              </c:strCache>
            </c:strRef>
          </c:tx>
          <c:spPr>
            <a:solidFill>
              <a:schemeClr val="accent1"/>
            </a:solidFill>
            <a:ln>
              <a:noFill/>
            </a:ln>
            <a:effectLst/>
          </c:spPr>
          <c:invertIfNegative val="0"/>
          <c:cat>
            <c:strRef>
              <c:f>'Next Q movement  (2)'!$I$29:$I$34</c:f>
              <c:strCache>
                <c:ptCount val="6"/>
                <c:pt idx="0">
                  <c:v>VE</c:v>
                </c:pt>
                <c:pt idx="1">
                  <c:v>NDC</c:v>
                </c:pt>
                <c:pt idx="2">
                  <c:v>AFIC</c:v>
                </c:pt>
                <c:pt idx="3">
                  <c:v>OC</c:v>
                </c:pt>
                <c:pt idx="4">
                  <c:v>NABIL</c:v>
                </c:pt>
                <c:pt idx="5">
                  <c:v>AMC</c:v>
                </c:pt>
              </c:strCache>
            </c:strRef>
          </c:cat>
          <c:val>
            <c:numRef>
              <c:f>'Next Q movement  (2)'!$J$29:$J$34</c:f>
              <c:numCache>
                <c:formatCode>_(* #,##0_);_(* \(#,##0\);_(* "-"??_);_(@_)</c:formatCode>
                <c:ptCount val="6"/>
                <c:pt idx="0">
                  <c:v>618.67708319999997</c:v>
                </c:pt>
                <c:pt idx="1">
                  <c:v>307.928</c:v>
                </c:pt>
                <c:pt idx="2">
                  <c:v>258.99899999999997</c:v>
                </c:pt>
                <c:pt idx="3">
                  <c:v>252.71729999999999</c:v>
                </c:pt>
                <c:pt idx="4">
                  <c:v>170.06040000000002</c:v>
                </c:pt>
                <c:pt idx="5">
                  <c:v>-271.73</c:v>
                </c:pt>
              </c:numCache>
            </c:numRef>
          </c:val>
          <c:extLst>
            <c:ext xmlns:c16="http://schemas.microsoft.com/office/drawing/2014/chart" uri="{C3380CC4-5D6E-409C-BE32-E72D297353CC}">
              <c16:uniqueId val="{00000000-5454-4F35-AD5F-2CD1754A20AA}"/>
            </c:ext>
          </c:extLst>
        </c:ser>
        <c:ser>
          <c:idx val="1"/>
          <c:order val="1"/>
          <c:tx>
            <c:strRef>
              <c:f>'Next Q movement  (2)'!$K$27:$K$28</c:f>
              <c:strCache>
                <c:ptCount val="2"/>
                <c:pt idx="0">
                  <c:v>AAI SOP </c:v>
                </c:pt>
                <c:pt idx="1">
                  <c:v>Sep'23</c:v>
                </c:pt>
              </c:strCache>
            </c:strRef>
          </c:tx>
          <c:spPr>
            <a:solidFill>
              <a:schemeClr val="accent2"/>
            </a:solidFill>
            <a:ln>
              <a:noFill/>
            </a:ln>
            <a:effectLst/>
          </c:spPr>
          <c:invertIfNegative val="0"/>
          <c:cat>
            <c:strRef>
              <c:f>'Next Q movement  (2)'!$I$29:$I$34</c:f>
              <c:strCache>
                <c:ptCount val="6"/>
                <c:pt idx="0">
                  <c:v>VE</c:v>
                </c:pt>
                <c:pt idx="1">
                  <c:v>NDC</c:v>
                </c:pt>
                <c:pt idx="2">
                  <c:v>AFIC</c:v>
                </c:pt>
                <c:pt idx="3">
                  <c:v>OC</c:v>
                </c:pt>
                <c:pt idx="4">
                  <c:v>NABIL</c:v>
                </c:pt>
                <c:pt idx="5">
                  <c:v>AMC</c:v>
                </c:pt>
              </c:strCache>
            </c:strRef>
          </c:cat>
          <c:val>
            <c:numRef>
              <c:f>'Next Q movement  (2)'!$K$29:$K$34</c:f>
              <c:numCache>
                <c:formatCode>_(* #,##0_);_(* \(#,##0\);_(* "-"??_);_(@_)</c:formatCode>
                <c:ptCount val="6"/>
                <c:pt idx="0">
                  <c:v>89</c:v>
                </c:pt>
                <c:pt idx="1">
                  <c:v>121</c:v>
                </c:pt>
                <c:pt idx="2">
                  <c:v>208</c:v>
                </c:pt>
                <c:pt idx="3">
                  <c:v>357</c:v>
                </c:pt>
                <c:pt idx="4">
                  <c:v>90</c:v>
                </c:pt>
                <c:pt idx="5">
                  <c:v>-127</c:v>
                </c:pt>
              </c:numCache>
            </c:numRef>
          </c:val>
          <c:extLst>
            <c:ext xmlns:c16="http://schemas.microsoft.com/office/drawing/2014/chart" uri="{C3380CC4-5D6E-409C-BE32-E72D297353CC}">
              <c16:uniqueId val="{00000001-5454-4F35-AD5F-2CD1754A20AA}"/>
            </c:ext>
          </c:extLst>
        </c:ser>
        <c:dLbls>
          <c:showLegendKey val="0"/>
          <c:showVal val="0"/>
          <c:showCatName val="0"/>
          <c:showSerName val="0"/>
          <c:showPercent val="0"/>
          <c:showBubbleSize val="0"/>
        </c:dLbls>
        <c:gapWidth val="219"/>
        <c:overlap val="-27"/>
        <c:axId val="461770712"/>
        <c:axId val="461769400"/>
      </c:barChart>
      <c:catAx>
        <c:axId val="46177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1769400"/>
        <c:crosses val="autoZero"/>
        <c:auto val="1"/>
        <c:lblAlgn val="ctr"/>
        <c:lblOffset val="100"/>
        <c:noMultiLvlLbl val="0"/>
      </c:catAx>
      <c:valAx>
        <c:axId val="461769400"/>
        <c:scaling>
          <c:orientation val="minMax"/>
          <c:max val="1000"/>
          <c:min val="-3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17707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solidFill>
        <a:schemeClr val="accent3"/>
      </a:solidFill>
    </a:ln>
    <a:effectLst/>
  </c:spPr>
  <c:txPr>
    <a:bodyPr/>
    <a:lstStyle/>
    <a:p>
      <a:pPr>
        <a:defRPr sz="10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1"/>
          <c:order val="0"/>
          <c:tx>
            <c:strRef>
              <c:f>TL!$C$20</c:f>
              <c:strCache>
                <c:ptCount val="1"/>
                <c:pt idx="0">
                  <c:v>Total Equity </c:v>
                </c:pt>
              </c:strCache>
            </c:strRef>
          </c:tx>
          <c:spPr>
            <a:solidFill>
              <a:srgbClr val="ED7D31"/>
            </a:solidFill>
            <a:ln>
              <a:noFill/>
            </a:ln>
            <a:effectLst/>
          </c:spPr>
          <c:invertIfNegative val="1"/>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TL!$D$18:$F$18</c:f>
              <c:strCache>
                <c:ptCount val="3"/>
                <c:pt idx="0">
                  <c:v>Sep'23</c:v>
                </c:pt>
                <c:pt idx="1">
                  <c:v>Mar'24</c:v>
                </c:pt>
                <c:pt idx="2">
                  <c:v>Sep'24</c:v>
                </c:pt>
              </c:strCache>
            </c:strRef>
          </c:cat>
          <c:val>
            <c:numRef>
              <c:f>TL!$D$20:$F$20</c:f>
              <c:numCache>
                <c:formatCode>#,##0;\(#,##0\);\-</c:formatCode>
                <c:ptCount val="3"/>
                <c:pt idx="0">
                  <c:v>33059</c:v>
                </c:pt>
                <c:pt idx="1">
                  <c:v>31874</c:v>
                </c:pt>
                <c:pt idx="2">
                  <c:v>31614</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1-BD2C-493C-BF6B-3C36352E4B93}"/>
            </c:ext>
          </c:extLst>
        </c:ser>
        <c:ser>
          <c:idx val="0"/>
          <c:order val="1"/>
          <c:tx>
            <c:strRef>
              <c:f>TL!$C$19</c:f>
              <c:strCache>
                <c:ptCount val="1"/>
                <c:pt idx="0">
                  <c:v>Total Debt</c:v>
                </c:pt>
              </c:strCache>
            </c:strRef>
          </c:tx>
          <c:spPr>
            <a:solidFill>
              <a:srgbClr val="5B9BD5"/>
            </a:solidFill>
            <a:ln>
              <a:noFill/>
            </a:ln>
            <a:effectLst/>
          </c:spPr>
          <c:invertIfNegative val="1"/>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TL!$D$18:$F$18</c:f>
              <c:strCache>
                <c:ptCount val="3"/>
                <c:pt idx="0">
                  <c:v>Sep'23</c:v>
                </c:pt>
                <c:pt idx="1">
                  <c:v>Mar'24</c:v>
                </c:pt>
                <c:pt idx="2">
                  <c:v>Sep'24</c:v>
                </c:pt>
              </c:strCache>
            </c:strRef>
          </c:cat>
          <c:val>
            <c:numRef>
              <c:f>TL!$D$19:$F$19</c:f>
              <c:numCache>
                <c:formatCode>#,##0;\(#,##0\);\-</c:formatCode>
                <c:ptCount val="3"/>
                <c:pt idx="0">
                  <c:v>15625</c:v>
                </c:pt>
                <c:pt idx="1">
                  <c:v>15725</c:v>
                </c:pt>
                <c:pt idx="2">
                  <c:v>19737.5</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0-BD2C-493C-BF6B-3C36352E4B93}"/>
            </c:ext>
          </c:extLst>
        </c:ser>
        <c:dLbls>
          <c:showLegendKey val="0"/>
          <c:showVal val="1"/>
          <c:showCatName val="0"/>
          <c:showSerName val="0"/>
          <c:showPercent val="0"/>
          <c:showBubbleSize val="0"/>
        </c:dLbls>
        <c:gapWidth val="150"/>
        <c:axId val="1947132029"/>
        <c:axId val="102736685"/>
      </c:barChart>
      <c:lineChart>
        <c:grouping val="standard"/>
        <c:varyColors val="0"/>
        <c:ser>
          <c:idx val="2"/>
          <c:order val="2"/>
          <c:tx>
            <c:strRef>
              <c:f>TL!$C$21</c:f>
              <c:strCache>
                <c:ptCount val="1"/>
                <c:pt idx="0">
                  <c:v>D / E Ratio</c:v>
                </c:pt>
              </c:strCache>
            </c:strRef>
          </c:tx>
          <c:spPr>
            <a:ln w="28575" cap="rnd">
              <a:solidFill>
                <a:schemeClr val="accent3"/>
              </a:solidFill>
              <a:round/>
            </a:ln>
            <a:effectLst/>
          </c:spPr>
          <c:marker>
            <c:symbol val="none"/>
          </c:marker>
          <c:dLbls>
            <c:spPr>
              <a:solidFill>
                <a:schemeClr val="accent6">
                  <a:lumMod val="20000"/>
                  <a:lumOff val="80000"/>
                </a:schemeClr>
              </a:solid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TL!$D$18:$F$18</c:f>
              <c:strCache>
                <c:ptCount val="3"/>
                <c:pt idx="0">
                  <c:v>Sep'23</c:v>
                </c:pt>
                <c:pt idx="1">
                  <c:v>Mar'24</c:v>
                </c:pt>
                <c:pt idx="2">
                  <c:v>Sep'24</c:v>
                </c:pt>
              </c:strCache>
            </c:strRef>
          </c:cat>
          <c:val>
            <c:numRef>
              <c:f>TL!$D$21:$F$21</c:f>
              <c:numCache>
                <c:formatCode>_-* #,##0.00_-;\-* #,##0.00_-;_-* "-"??_-;_-@</c:formatCode>
                <c:ptCount val="3"/>
                <c:pt idx="0">
                  <c:v>0.47263982576605462</c:v>
                </c:pt>
                <c:pt idx="1">
                  <c:v>0.49334881094308841</c:v>
                </c:pt>
                <c:pt idx="2">
                  <c:v>0.62432782944265197</c:v>
                </c:pt>
              </c:numCache>
            </c:numRef>
          </c:val>
          <c:smooth val="0"/>
          <c:extLst>
            <c:ext xmlns:c16="http://schemas.microsoft.com/office/drawing/2014/chart" uri="{C3380CC4-5D6E-409C-BE32-E72D297353CC}">
              <c16:uniqueId val="{00000002-BD2C-493C-BF6B-3C36352E4B93}"/>
            </c:ext>
          </c:extLst>
        </c:ser>
        <c:dLbls>
          <c:showLegendKey val="0"/>
          <c:showVal val="1"/>
          <c:showCatName val="0"/>
          <c:showSerName val="0"/>
          <c:showPercent val="0"/>
          <c:showBubbleSize val="0"/>
        </c:dLbls>
        <c:marker val="1"/>
        <c:smooth val="0"/>
        <c:axId val="1097495935"/>
        <c:axId val="1097496415"/>
      </c:lineChart>
      <c:catAx>
        <c:axId val="1947132029"/>
        <c:scaling>
          <c:orientation val="minMax"/>
        </c:scaling>
        <c:delete val="0"/>
        <c:axPos val="b"/>
        <c:title>
          <c:tx>
            <c:rich>
              <a:bodyPr rot="0" vert="horz"/>
              <a:lstStyle/>
              <a:p>
                <a:pPr>
                  <a:defRPr/>
                </a:pPr>
                <a:endParaRPr lang="en-US"/>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02736685"/>
        <c:crosses val="autoZero"/>
        <c:auto val="1"/>
        <c:lblAlgn val="ctr"/>
        <c:lblOffset val="100"/>
        <c:noMultiLvlLbl val="1"/>
      </c:catAx>
      <c:valAx>
        <c:axId val="10273668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endParaRPr lang="en-US"/>
              </a:p>
            </c:rich>
          </c:tx>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1947132029"/>
        <c:crosses val="autoZero"/>
        <c:crossBetween val="between"/>
      </c:valAx>
      <c:valAx>
        <c:axId val="1097496415"/>
        <c:scaling>
          <c:orientation val="minMax"/>
        </c:scaling>
        <c:delete val="0"/>
        <c:axPos val="r"/>
        <c:numFmt formatCode="_-* #,##0.00_-;\-* #,##0.00_-;_-* &quot;-&quot;??_-;_-@" sourceLinked="1"/>
        <c:majorTickMark val="none"/>
        <c:minorTickMark val="none"/>
        <c:tickLblPos val="nextTo"/>
        <c:spPr>
          <a:noFill/>
          <a:ln>
            <a:noFill/>
          </a:ln>
          <a:effectLst/>
        </c:spPr>
        <c:txPr>
          <a:bodyPr rot="-60000000" vert="horz"/>
          <a:lstStyle/>
          <a:p>
            <a:pPr>
              <a:defRPr/>
            </a:pPr>
            <a:endParaRPr lang="en-US"/>
          </a:p>
        </c:txPr>
        <c:crossAx val="1097495935"/>
        <c:crosses val="max"/>
        <c:crossBetween val="between"/>
      </c:valAx>
      <c:catAx>
        <c:axId val="1097495935"/>
        <c:scaling>
          <c:orientation val="minMax"/>
        </c:scaling>
        <c:delete val="1"/>
        <c:axPos val="b"/>
        <c:numFmt formatCode="General" sourceLinked="1"/>
        <c:majorTickMark val="none"/>
        <c:minorTickMark val="none"/>
        <c:tickLblPos val="nextTo"/>
        <c:crossAx val="1097496415"/>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n-US"/>
        </a:p>
      </c:txPr>
    </c:legend>
    <c:plotVisOnly val="1"/>
    <c:dispBlanksAs val="zero"/>
    <c:showDLblsOverMax val="1"/>
  </c:chart>
  <c:spPr>
    <a:noFill/>
    <a:ln>
      <a:solidFill>
        <a:schemeClr val="accent3"/>
      </a:solidFill>
    </a:ln>
    <a:effectLst/>
  </c:spPr>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r>
              <a:rPr lang="en-US" sz="1320" b="1" i="0" u="none" strike="noStrike" kern="1200" baseline="0" dirty="0">
                <a:solidFill>
                  <a:prstClr val="black">
                    <a:lumMod val="65000"/>
                    <a:lumOff val="35000"/>
                  </a:prstClr>
                </a:solidFill>
              </a:rPr>
              <a:t>Sept’23 – OMR 49.06mn</a:t>
            </a:r>
          </a:p>
        </c:rich>
      </c:tx>
      <c:overlay val="0"/>
      <c:spPr>
        <a:solidFill>
          <a:schemeClr val="tx2">
            <a:lumMod val="20000"/>
            <a:lumOff val="80000"/>
          </a:schemeClr>
        </a:solidFill>
        <a:ln>
          <a:noFill/>
        </a:ln>
        <a:effectLst/>
      </c:spPr>
      <c:txPr>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Sheet2!$C$22</c:f>
              <c:strCache>
                <c:ptCount val="1"/>
                <c:pt idx="0">
                  <c:v>Mar'24</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ABA-47C0-95A9-D2DEC961BC9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AABA-47C0-95A9-D2DEC961BC9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AABA-47C0-95A9-D2DEC961BC9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AABA-47C0-95A9-D2DEC961BC99}"/>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AABA-47C0-95A9-D2DEC961BC99}"/>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AABA-47C0-95A9-D2DEC961BC99}"/>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AABA-47C0-95A9-D2DEC961BC99}"/>
              </c:ext>
            </c:extLst>
          </c:dPt>
          <c:dLbls>
            <c:dLbl>
              <c:idx val="0"/>
              <c:dLblPos val="outEnd"/>
              <c:showLegendKey val="0"/>
              <c:showVal val="0"/>
              <c:showCatName val="1"/>
              <c:showSerName val="0"/>
              <c:showPercent val="1"/>
              <c:showBubbleSize val="0"/>
              <c:extLst>
                <c:ext xmlns:c15="http://schemas.microsoft.com/office/drawing/2012/chart" uri="{CE6537A1-D6FC-4f65-9D91-7224C49458BB}">
                  <c15:layout>
                    <c:manualLayout>
                      <c:w val="0.21066455234762321"/>
                      <c:h val="0.11134259259259259"/>
                    </c:manualLayout>
                  </c15:layout>
                </c:ext>
                <c:ext xmlns:c16="http://schemas.microsoft.com/office/drawing/2014/chart" uri="{C3380CC4-5D6E-409C-BE32-E72D297353CC}">
                  <c16:uniqueId val="{00000001-AABA-47C0-95A9-D2DEC961BC99}"/>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Sheet2!$B$23:$B$29</c:f>
              <c:strCache>
                <c:ptCount val="7"/>
                <c:pt idx="0">
                  <c:v>Investments </c:v>
                </c:pt>
                <c:pt idx="1">
                  <c:v>Industrial </c:v>
                </c:pt>
                <c:pt idx="2">
                  <c:v>Insurance </c:v>
                </c:pt>
                <c:pt idx="3">
                  <c:v>Banking </c:v>
                </c:pt>
                <c:pt idx="4">
                  <c:v>Education </c:v>
                </c:pt>
                <c:pt idx="5">
                  <c:v>Property </c:v>
                </c:pt>
                <c:pt idx="6">
                  <c:v>Others</c:v>
                </c:pt>
              </c:strCache>
            </c:strRef>
          </c:cat>
          <c:val>
            <c:numRef>
              <c:f>Sheet2!$C$23:$C$29</c:f>
              <c:numCache>
                <c:formatCode>_(* #,##0_);_(* \(#,##0\);_(* "-"??_);_(@_)</c:formatCode>
                <c:ptCount val="7"/>
                <c:pt idx="0">
                  <c:v>6678</c:v>
                </c:pt>
                <c:pt idx="1">
                  <c:v>22239</c:v>
                </c:pt>
                <c:pt idx="2">
                  <c:v>4836</c:v>
                </c:pt>
                <c:pt idx="3">
                  <c:v>7649</c:v>
                </c:pt>
                <c:pt idx="4">
                  <c:v>4675</c:v>
                </c:pt>
                <c:pt idx="5">
                  <c:v>2270.3249999999998</c:v>
                </c:pt>
                <c:pt idx="6">
                  <c:v>719.67499999999995</c:v>
                </c:pt>
              </c:numCache>
            </c:numRef>
          </c:val>
          <c:extLst>
            <c:ext xmlns:c16="http://schemas.microsoft.com/office/drawing/2014/chart" uri="{C3380CC4-5D6E-409C-BE32-E72D297353CC}">
              <c16:uniqueId val="{0000000E-AABA-47C0-95A9-D2DEC961BC9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r>
              <a:rPr lang="en-US" dirty="0"/>
              <a:t>Sept’24 – OMR 51.5mn</a:t>
            </a:r>
          </a:p>
        </c:rich>
      </c:tx>
      <c:overlay val="0"/>
      <c:spPr>
        <a:solidFill>
          <a:schemeClr val="tx2">
            <a:lumMod val="20000"/>
            <a:lumOff val="80000"/>
          </a:schemeClr>
        </a:solidFill>
        <a:ln>
          <a:noFill/>
        </a:ln>
        <a:effectLst/>
      </c:spPr>
      <c:txPr>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Sheet2!$D$22</c:f>
              <c:strCache>
                <c:ptCount val="1"/>
                <c:pt idx="0">
                  <c:v>Sept'24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B34-454C-A0FF-D8C6351880A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B34-454C-A0FF-D8C6351880A2}"/>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B34-454C-A0FF-D8C6351880A2}"/>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2B34-454C-A0FF-D8C6351880A2}"/>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2B34-454C-A0FF-D8C6351880A2}"/>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2B34-454C-A0FF-D8C6351880A2}"/>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2B34-454C-A0FF-D8C6351880A2}"/>
              </c:ext>
            </c:extLst>
          </c:dPt>
          <c:dLbls>
            <c:dLbl>
              <c:idx val="0"/>
              <c:dLblPos val="outEnd"/>
              <c:showLegendKey val="0"/>
              <c:showVal val="0"/>
              <c:showCatName val="1"/>
              <c:showSerName val="0"/>
              <c:showPercent val="1"/>
              <c:showBubbleSize val="0"/>
              <c:extLst>
                <c:ext xmlns:c15="http://schemas.microsoft.com/office/drawing/2012/chart" uri="{CE6537A1-D6FC-4f65-9D91-7224C49458BB}">
                  <c15:layout>
                    <c:manualLayout>
                      <c:w val="0.21066455234762321"/>
                      <c:h val="0.11134259259259259"/>
                    </c:manualLayout>
                  </c15:layout>
                </c:ext>
                <c:ext xmlns:c16="http://schemas.microsoft.com/office/drawing/2014/chart" uri="{C3380CC4-5D6E-409C-BE32-E72D297353CC}">
                  <c16:uniqueId val="{00000001-2B34-454C-A0FF-D8C6351880A2}"/>
                </c:ext>
              </c:extLst>
            </c:dLbl>
            <c:dLbl>
              <c:idx val="3"/>
              <c:layout>
                <c:manualLayout>
                  <c:x val="0"/>
                  <c:y val="-4.886831275720164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B34-454C-A0FF-D8C6351880A2}"/>
                </c:ext>
              </c:extLst>
            </c:dLbl>
            <c:dLbl>
              <c:idx val="6"/>
              <c:layout>
                <c:manualLayout>
                  <c:x val="6.6137566137566078E-2"/>
                  <c:y val="-5.915637860082304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B34-454C-A0FF-D8C6351880A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Sheet2!$B$23:$B$29</c:f>
              <c:strCache>
                <c:ptCount val="7"/>
                <c:pt idx="0">
                  <c:v>Investments </c:v>
                </c:pt>
                <c:pt idx="1">
                  <c:v>Industrial </c:v>
                </c:pt>
                <c:pt idx="2">
                  <c:v>Insurance </c:v>
                </c:pt>
                <c:pt idx="3">
                  <c:v>Banking </c:v>
                </c:pt>
                <c:pt idx="4">
                  <c:v>Education </c:v>
                </c:pt>
                <c:pt idx="5">
                  <c:v>Property </c:v>
                </c:pt>
                <c:pt idx="6">
                  <c:v>Others</c:v>
                </c:pt>
              </c:strCache>
            </c:strRef>
          </c:cat>
          <c:val>
            <c:numRef>
              <c:f>Sheet2!$D$23:$D$29</c:f>
              <c:numCache>
                <c:formatCode>_(* #,##0_);_(* \(#,##0\);_(* "-"??_);_(@_)</c:formatCode>
                <c:ptCount val="7"/>
                <c:pt idx="0">
                  <c:v>6701</c:v>
                </c:pt>
                <c:pt idx="1">
                  <c:v>21542</c:v>
                </c:pt>
                <c:pt idx="2">
                  <c:v>5147</c:v>
                </c:pt>
                <c:pt idx="3">
                  <c:v>11515</c:v>
                </c:pt>
                <c:pt idx="4">
                  <c:v>4074</c:v>
                </c:pt>
                <c:pt idx="5">
                  <c:v>2283</c:v>
                </c:pt>
                <c:pt idx="6">
                  <c:v>228</c:v>
                </c:pt>
              </c:numCache>
            </c:numRef>
          </c:val>
          <c:extLst>
            <c:ext xmlns:c16="http://schemas.microsoft.com/office/drawing/2014/chart" uri="{C3380CC4-5D6E-409C-BE32-E72D297353CC}">
              <c16:uniqueId val="{0000000E-2B34-454C-A0FF-D8C6351880A2}"/>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r>
              <a:rPr lang="en-US" dirty="0"/>
              <a:t>Sept’22 – OMR 47.7mn</a:t>
            </a:r>
          </a:p>
        </c:rich>
      </c:tx>
      <c:overlay val="0"/>
      <c:spPr>
        <a:solidFill>
          <a:schemeClr val="tx2">
            <a:lumMod val="20000"/>
            <a:lumOff val="80000"/>
          </a:schemeClr>
        </a:solidFill>
        <a:ln>
          <a:noFill/>
        </a:ln>
        <a:effectLst/>
      </c:spPr>
      <c:txPr>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Sheet2!$C$22</c:f>
              <c:strCache>
                <c:ptCount val="1"/>
                <c:pt idx="0">
                  <c:v>Sept'22</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0D8F-4785-AE91-DF462F8605D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0D8F-4785-AE91-DF462F8605D2}"/>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0D8F-4785-AE91-DF462F8605D2}"/>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0D8F-4785-AE91-DF462F8605D2}"/>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0D8F-4785-AE91-DF462F8605D2}"/>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0D8F-4785-AE91-DF462F8605D2}"/>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0D8F-4785-AE91-DF462F8605D2}"/>
              </c:ext>
            </c:extLst>
          </c:dPt>
          <c:dLbls>
            <c:dLbl>
              <c:idx val="0"/>
              <c:dLblPos val="outEnd"/>
              <c:showLegendKey val="0"/>
              <c:showVal val="0"/>
              <c:showCatName val="1"/>
              <c:showSerName val="0"/>
              <c:showPercent val="1"/>
              <c:showBubbleSize val="0"/>
              <c:extLst>
                <c:ext xmlns:c15="http://schemas.microsoft.com/office/drawing/2012/chart" uri="{CE6537A1-D6FC-4f65-9D91-7224C49458BB}">
                  <c15:layout>
                    <c:manualLayout>
                      <c:w val="0.22719894388201475"/>
                      <c:h val="0.11134259259259259"/>
                    </c:manualLayout>
                  </c15:layout>
                </c:ext>
                <c:ext xmlns:c16="http://schemas.microsoft.com/office/drawing/2014/chart" uri="{C3380CC4-5D6E-409C-BE32-E72D297353CC}">
                  <c16:uniqueId val="{00000001-0D8F-4785-AE91-DF462F8605D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Sheet2!$B$23:$B$29</c:f>
              <c:strCache>
                <c:ptCount val="7"/>
                <c:pt idx="0">
                  <c:v>Investments </c:v>
                </c:pt>
                <c:pt idx="1">
                  <c:v>Industrial </c:v>
                </c:pt>
                <c:pt idx="2">
                  <c:v>Insurance </c:v>
                </c:pt>
                <c:pt idx="3">
                  <c:v>Banking </c:v>
                </c:pt>
                <c:pt idx="4">
                  <c:v>Education </c:v>
                </c:pt>
                <c:pt idx="5">
                  <c:v>Property </c:v>
                </c:pt>
                <c:pt idx="6">
                  <c:v>Others</c:v>
                </c:pt>
              </c:strCache>
            </c:strRef>
          </c:cat>
          <c:val>
            <c:numRef>
              <c:f>Sheet2!$C$23:$C$29</c:f>
              <c:numCache>
                <c:formatCode>General</c:formatCode>
                <c:ptCount val="7"/>
                <c:pt idx="0">
                  <c:v>7845</c:v>
                </c:pt>
                <c:pt idx="1">
                  <c:v>22777</c:v>
                </c:pt>
                <c:pt idx="2">
                  <c:v>4635</c:v>
                </c:pt>
                <c:pt idx="3">
                  <c:v>5307</c:v>
                </c:pt>
                <c:pt idx="4">
                  <c:v>4440</c:v>
                </c:pt>
                <c:pt idx="5">
                  <c:v>2300</c:v>
                </c:pt>
                <c:pt idx="6">
                  <c:v>380</c:v>
                </c:pt>
              </c:numCache>
            </c:numRef>
          </c:val>
          <c:extLst>
            <c:ext xmlns:c16="http://schemas.microsoft.com/office/drawing/2014/chart" uri="{C3380CC4-5D6E-409C-BE32-E72D297353CC}">
              <c16:uniqueId val="{0000000E-0D8F-4785-AE91-DF462F8605D2}"/>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'Income Statement'!$E$3</c:f>
              <c:strCache>
                <c:ptCount val="1"/>
                <c:pt idx="0">
                  <c:v>YTD Sept'23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'Income Statement'!$A$4:$A$8</c:f>
              <c:strCache>
                <c:ptCount val="5"/>
                <c:pt idx="0">
                  <c:v>SoP from associates</c:v>
                </c:pt>
                <c:pt idx="1">
                  <c:v>Profit on sale of investment</c:v>
                </c:pt>
                <c:pt idx="2">
                  <c:v>Fair Value Gain</c:v>
                </c:pt>
                <c:pt idx="3">
                  <c:v>Interest/ Div. Income </c:v>
                </c:pt>
                <c:pt idx="4">
                  <c:v>Other Income </c:v>
                </c:pt>
              </c:strCache>
            </c:strRef>
          </c:cat>
          <c:val>
            <c:numRef>
              <c:f>'Income Statement'!$E$4:$E$8</c:f>
              <c:numCache>
                <c:formatCode>_(* #,##0_);_(* \(#,##0\);_(* "-"??_);_(@_)</c:formatCode>
                <c:ptCount val="5"/>
                <c:pt idx="0">
                  <c:v>268</c:v>
                </c:pt>
                <c:pt idx="1">
                  <c:v>342</c:v>
                </c:pt>
                <c:pt idx="2">
                  <c:v>1003</c:v>
                </c:pt>
                <c:pt idx="3">
                  <c:v>58</c:v>
                </c:pt>
                <c:pt idx="4">
                  <c:v>16</c:v>
                </c:pt>
              </c:numCache>
            </c:numRef>
          </c:val>
          <c:extLst>
            <c:ext xmlns:c16="http://schemas.microsoft.com/office/drawing/2014/chart" uri="{C3380CC4-5D6E-409C-BE32-E72D297353CC}">
              <c16:uniqueId val="{00000000-991D-47FE-8D2D-85039761E5C7}"/>
            </c:ext>
          </c:extLst>
        </c:ser>
        <c:ser>
          <c:idx val="0"/>
          <c:order val="1"/>
          <c:tx>
            <c:strRef>
              <c:f>'Income Statement'!$D$3</c:f>
              <c:strCache>
                <c:ptCount val="1"/>
                <c:pt idx="0">
                  <c:v>YTD Sept'24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'Income Statement'!$A$4:$A$8</c:f>
              <c:strCache>
                <c:ptCount val="5"/>
                <c:pt idx="0">
                  <c:v>SoP from associates</c:v>
                </c:pt>
                <c:pt idx="1">
                  <c:v>Profit on sale of investment</c:v>
                </c:pt>
                <c:pt idx="2">
                  <c:v>Fair Value Gain</c:v>
                </c:pt>
                <c:pt idx="3">
                  <c:v>Interest/ Div. Income </c:v>
                </c:pt>
                <c:pt idx="4">
                  <c:v>Other Income </c:v>
                </c:pt>
              </c:strCache>
            </c:strRef>
          </c:cat>
          <c:val>
            <c:numRef>
              <c:f>'Income Statement'!$D$4:$D$8</c:f>
              <c:numCache>
                <c:formatCode>_(* #,##0_);_(* \(#,##0\);_(* "-"??_);_(@_)</c:formatCode>
                <c:ptCount val="5"/>
                <c:pt idx="0">
                  <c:v>595</c:v>
                </c:pt>
                <c:pt idx="1">
                  <c:v>449</c:v>
                </c:pt>
                <c:pt idx="2">
                  <c:v>361</c:v>
                </c:pt>
                <c:pt idx="3">
                  <c:v>0</c:v>
                </c:pt>
                <c:pt idx="4">
                  <c:v>17</c:v>
                </c:pt>
              </c:numCache>
            </c:numRef>
          </c:val>
          <c:extLst>
            <c:ext xmlns:c16="http://schemas.microsoft.com/office/drawing/2014/chart" uri="{C3380CC4-5D6E-409C-BE32-E72D297353CC}">
              <c16:uniqueId val="{00000001-991D-47FE-8D2D-85039761E5C7}"/>
            </c:ext>
          </c:extLst>
        </c:ser>
        <c:dLbls>
          <c:showLegendKey val="0"/>
          <c:showVal val="0"/>
          <c:showCatName val="0"/>
          <c:showSerName val="0"/>
          <c:showPercent val="0"/>
          <c:showBubbleSize val="0"/>
        </c:dLbls>
        <c:gapWidth val="219"/>
        <c:overlap val="-27"/>
        <c:axId val="184443279"/>
        <c:axId val="156538767"/>
      </c:barChart>
      <c:catAx>
        <c:axId val="18444327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6538767"/>
        <c:crosses val="autoZero"/>
        <c:auto val="1"/>
        <c:lblAlgn val="ctr"/>
        <c:lblOffset val="100"/>
        <c:noMultiLvlLbl val="0"/>
      </c:catAx>
      <c:valAx>
        <c:axId val="156538767"/>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4443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sz="11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'Income Statement'!$E$3</c:f>
              <c:strCache>
                <c:ptCount val="1"/>
                <c:pt idx="0">
                  <c:v>YTD Sept'23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('Income Statement'!$A$14,'Income Statement'!$A$17)</c:f>
              <c:strCache>
                <c:ptCount val="2"/>
                <c:pt idx="0">
                  <c:v>Net Profit</c:v>
                </c:pt>
                <c:pt idx="1">
                  <c:v>Total Other Comprehensive Income</c:v>
                </c:pt>
              </c:strCache>
            </c:strRef>
          </c:cat>
          <c:val>
            <c:numRef>
              <c:f>('Income Statement'!$E$14,'Income Statement'!$E$17)</c:f>
              <c:numCache>
                <c:formatCode>_(* #,##0_);_(* \(#,##0\);_(* "-"??_);_(@_)</c:formatCode>
                <c:ptCount val="2"/>
                <c:pt idx="0">
                  <c:v>898</c:v>
                </c:pt>
                <c:pt idx="1">
                  <c:v>2753</c:v>
                </c:pt>
              </c:numCache>
            </c:numRef>
          </c:val>
          <c:extLst>
            <c:ext xmlns:c16="http://schemas.microsoft.com/office/drawing/2014/chart" uri="{C3380CC4-5D6E-409C-BE32-E72D297353CC}">
              <c16:uniqueId val="{00000000-E6B6-4A40-AB67-B878E4FF112D}"/>
            </c:ext>
          </c:extLst>
        </c:ser>
        <c:ser>
          <c:idx val="0"/>
          <c:order val="1"/>
          <c:tx>
            <c:strRef>
              <c:f>'Income Statement'!$D$3</c:f>
              <c:strCache>
                <c:ptCount val="1"/>
                <c:pt idx="0">
                  <c:v>YTD Sept'24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('Income Statement'!$A$14,'Income Statement'!$A$17)</c:f>
              <c:strCache>
                <c:ptCount val="2"/>
                <c:pt idx="0">
                  <c:v>Net Profit</c:v>
                </c:pt>
                <c:pt idx="1">
                  <c:v>Total Other Comprehensive Income</c:v>
                </c:pt>
              </c:strCache>
            </c:strRef>
          </c:cat>
          <c:val>
            <c:numRef>
              <c:f>('Income Statement'!$D$14,'Income Statement'!$D$17)</c:f>
              <c:numCache>
                <c:formatCode>_(* #,##0_);_(* \(#,##0\);_(* "-"??_);_(@_)</c:formatCode>
                <c:ptCount val="2"/>
                <c:pt idx="0">
                  <c:v>588</c:v>
                </c:pt>
                <c:pt idx="1">
                  <c:v>770</c:v>
                </c:pt>
              </c:numCache>
            </c:numRef>
          </c:val>
          <c:extLst>
            <c:ext xmlns:c16="http://schemas.microsoft.com/office/drawing/2014/chart" uri="{C3380CC4-5D6E-409C-BE32-E72D297353CC}">
              <c16:uniqueId val="{00000001-E6B6-4A40-AB67-B878E4FF112D}"/>
            </c:ext>
          </c:extLst>
        </c:ser>
        <c:dLbls>
          <c:showLegendKey val="0"/>
          <c:showVal val="0"/>
          <c:showCatName val="0"/>
          <c:showSerName val="0"/>
          <c:showPercent val="0"/>
          <c:showBubbleSize val="0"/>
        </c:dLbls>
        <c:gapWidth val="219"/>
        <c:overlap val="-27"/>
        <c:axId val="184429359"/>
        <c:axId val="147249135"/>
      </c:barChart>
      <c:catAx>
        <c:axId val="18442935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7249135"/>
        <c:crosses val="autoZero"/>
        <c:auto val="1"/>
        <c:lblAlgn val="ctr"/>
        <c:lblOffset val="100"/>
        <c:noMultiLvlLbl val="0"/>
      </c:catAx>
      <c:valAx>
        <c:axId val="147249135"/>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442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sz="11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'Income Statement'!$E$3</c:f>
              <c:strCache>
                <c:ptCount val="1"/>
                <c:pt idx="0">
                  <c:v>YTD Sept'23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'Income Statement'!$A$10:$A$12</c:f>
              <c:strCache>
                <c:ptCount val="3"/>
                <c:pt idx="0">
                  <c:v>Finance Cost </c:v>
                </c:pt>
                <c:pt idx="1">
                  <c:v>Admin Expenses </c:v>
                </c:pt>
                <c:pt idx="2">
                  <c:v>Directors Remu. &amp; Sitt. Fees</c:v>
                </c:pt>
              </c:strCache>
            </c:strRef>
          </c:cat>
          <c:val>
            <c:numRef>
              <c:f>'Income Statement'!$E$10:$E$12</c:f>
              <c:numCache>
                <c:formatCode>_(* #,##0_);_(* \(#,##0\);_(* "-"??_);_(@_)</c:formatCode>
                <c:ptCount val="3"/>
                <c:pt idx="0">
                  <c:v>507</c:v>
                </c:pt>
                <c:pt idx="1">
                  <c:v>175</c:v>
                </c:pt>
                <c:pt idx="2">
                  <c:v>107</c:v>
                </c:pt>
              </c:numCache>
            </c:numRef>
          </c:val>
          <c:extLst>
            <c:ext xmlns:c16="http://schemas.microsoft.com/office/drawing/2014/chart" uri="{C3380CC4-5D6E-409C-BE32-E72D297353CC}">
              <c16:uniqueId val="{00000000-3FA2-4C06-9B1A-9A2CA43AC3AB}"/>
            </c:ext>
          </c:extLst>
        </c:ser>
        <c:ser>
          <c:idx val="0"/>
          <c:order val="1"/>
          <c:tx>
            <c:strRef>
              <c:f>'Income Statement'!$D$3</c:f>
              <c:strCache>
                <c:ptCount val="1"/>
                <c:pt idx="0">
                  <c:v>YTD Sept'24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'Income Statement'!$A$10:$A$12</c:f>
              <c:strCache>
                <c:ptCount val="3"/>
                <c:pt idx="0">
                  <c:v>Finance Cost </c:v>
                </c:pt>
                <c:pt idx="1">
                  <c:v>Admin Expenses </c:v>
                </c:pt>
                <c:pt idx="2">
                  <c:v>Directors Remu. &amp; Sitt. Fees</c:v>
                </c:pt>
              </c:strCache>
            </c:strRef>
          </c:cat>
          <c:val>
            <c:numRef>
              <c:f>'Income Statement'!$D$10:$D$12</c:f>
              <c:numCache>
                <c:formatCode>_(* #,##0_);_(* \(#,##0\);_(* "-"??_);_(@_)</c:formatCode>
                <c:ptCount val="3"/>
                <c:pt idx="0">
                  <c:v>514</c:v>
                </c:pt>
                <c:pt idx="1">
                  <c:v>201</c:v>
                </c:pt>
                <c:pt idx="2">
                  <c:v>119</c:v>
                </c:pt>
              </c:numCache>
            </c:numRef>
          </c:val>
          <c:extLst>
            <c:ext xmlns:c16="http://schemas.microsoft.com/office/drawing/2014/chart" uri="{C3380CC4-5D6E-409C-BE32-E72D297353CC}">
              <c16:uniqueId val="{00000001-3FA2-4C06-9B1A-9A2CA43AC3AB}"/>
            </c:ext>
          </c:extLst>
        </c:ser>
        <c:dLbls>
          <c:showLegendKey val="0"/>
          <c:showVal val="0"/>
          <c:showCatName val="0"/>
          <c:showSerName val="0"/>
          <c:showPercent val="0"/>
          <c:showBubbleSize val="0"/>
        </c:dLbls>
        <c:gapWidth val="219"/>
        <c:overlap val="-27"/>
        <c:axId val="2101550335"/>
        <c:axId val="147248639"/>
      </c:barChart>
      <c:catAx>
        <c:axId val="210155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248639"/>
        <c:crosses val="autoZero"/>
        <c:auto val="1"/>
        <c:lblAlgn val="ctr"/>
        <c:lblOffset val="100"/>
        <c:noMultiLvlLbl val="0"/>
      </c:catAx>
      <c:valAx>
        <c:axId val="14724863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1550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Sheet1!$C$5</c:f>
              <c:strCache>
                <c:ptCount val="1"/>
                <c:pt idx="0">
                  <c:v>30-Jun-23</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Sheet1!$A$6:$A$12</c:f>
              <c:strCache>
                <c:ptCount val="7"/>
                <c:pt idx="0">
                  <c:v>Oman Chlorine SAOG</c:v>
                </c:pt>
                <c:pt idx="1">
                  <c:v>National Detergent SAOG</c:v>
                </c:pt>
                <c:pt idx="2">
                  <c:v>Arabia Falcon Insur. SAOG</c:v>
                </c:pt>
                <c:pt idx="3">
                  <c:v>Alruwad School SAOC</c:v>
                </c:pt>
                <c:pt idx="4">
                  <c:v>Voltamp Energy SAOG </c:v>
                </c:pt>
                <c:pt idx="5">
                  <c:v>Al Maha Ceramics SAOG </c:v>
                </c:pt>
                <c:pt idx="6">
                  <c:v>National Biscuit SAOG</c:v>
                </c:pt>
              </c:strCache>
            </c:strRef>
          </c:cat>
          <c:val>
            <c:numRef>
              <c:f>Sheet1!$C$6:$C$12</c:f>
              <c:numCache>
                <c:formatCode>_(* #,##0_);_(* \(#,##0\);_(* "-"??_);_(@_)</c:formatCode>
                <c:ptCount val="7"/>
                <c:pt idx="0">
                  <c:v>16140</c:v>
                </c:pt>
                <c:pt idx="1">
                  <c:v>10666</c:v>
                </c:pt>
                <c:pt idx="2">
                  <c:v>9986.8889999999992</c:v>
                </c:pt>
                <c:pt idx="3">
                  <c:v>1185</c:v>
                </c:pt>
                <c:pt idx="4">
                  <c:v>12922</c:v>
                </c:pt>
                <c:pt idx="5">
                  <c:v>3537</c:v>
                </c:pt>
                <c:pt idx="6">
                  <c:v>7494</c:v>
                </c:pt>
              </c:numCache>
            </c:numRef>
          </c:val>
          <c:extLst>
            <c:ext xmlns:c16="http://schemas.microsoft.com/office/drawing/2014/chart" uri="{C3380CC4-5D6E-409C-BE32-E72D297353CC}">
              <c16:uniqueId val="{00000000-2347-45AC-A80E-4A350321E843}"/>
            </c:ext>
          </c:extLst>
        </c:ser>
        <c:ser>
          <c:idx val="0"/>
          <c:order val="1"/>
          <c:tx>
            <c:strRef>
              <c:f>Sheet1!$B$5</c:f>
              <c:strCache>
                <c:ptCount val="1"/>
                <c:pt idx="0">
                  <c:v>30-Jun-24</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Sheet1!$A$6:$A$12</c:f>
              <c:strCache>
                <c:ptCount val="7"/>
                <c:pt idx="0">
                  <c:v>Oman Chlorine SAOG</c:v>
                </c:pt>
                <c:pt idx="1">
                  <c:v>National Detergent SAOG</c:v>
                </c:pt>
                <c:pt idx="2">
                  <c:v>Arabia Falcon Insur. SAOG</c:v>
                </c:pt>
                <c:pt idx="3">
                  <c:v>Alruwad School SAOC</c:v>
                </c:pt>
                <c:pt idx="4">
                  <c:v>Voltamp Energy SAOG </c:v>
                </c:pt>
                <c:pt idx="5">
                  <c:v>Al Maha Ceramics SAOG </c:v>
                </c:pt>
                <c:pt idx="6">
                  <c:v>National Biscuit SAOG</c:v>
                </c:pt>
              </c:strCache>
            </c:strRef>
          </c:cat>
          <c:val>
            <c:numRef>
              <c:f>Sheet1!$B$6:$B$12</c:f>
              <c:numCache>
                <c:formatCode>_(* #,##0_);_(* \(#,##0\);_(* "-"??_);_(@_)</c:formatCode>
                <c:ptCount val="7"/>
                <c:pt idx="0">
                  <c:v>16343</c:v>
                </c:pt>
                <c:pt idx="1">
                  <c:v>12469</c:v>
                </c:pt>
                <c:pt idx="2">
                  <c:v>10831</c:v>
                </c:pt>
                <c:pt idx="3">
                  <c:v>1167</c:v>
                </c:pt>
                <c:pt idx="4">
                  <c:v>16174</c:v>
                </c:pt>
                <c:pt idx="5">
                  <c:v>2400</c:v>
                </c:pt>
                <c:pt idx="6">
                  <c:v>8746</c:v>
                </c:pt>
              </c:numCache>
            </c:numRef>
          </c:val>
          <c:extLst>
            <c:ext xmlns:c16="http://schemas.microsoft.com/office/drawing/2014/chart" uri="{C3380CC4-5D6E-409C-BE32-E72D297353CC}">
              <c16:uniqueId val="{00000001-2347-45AC-A80E-4A350321E843}"/>
            </c:ext>
          </c:extLst>
        </c:ser>
        <c:dLbls>
          <c:showLegendKey val="0"/>
          <c:showVal val="0"/>
          <c:showCatName val="0"/>
          <c:showSerName val="0"/>
          <c:showPercent val="0"/>
          <c:showBubbleSize val="0"/>
        </c:dLbls>
        <c:gapWidth val="219"/>
        <c:overlap val="-27"/>
        <c:axId val="479014064"/>
        <c:axId val="479002416"/>
      </c:barChart>
      <c:catAx>
        <c:axId val="47901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002416"/>
        <c:crosses val="autoZero"/>
        <c:auto val="1"/>
        <c:lblAlgn val="ctr"/>
        <c:lblOffset val="100"/>
        <c:noMultiLvlLbl val="0"/>
      </c:catAx>
      <c:valAx>
        <c:axId val="47900241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01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Sheet1!$E$5</c:f>
              <c:strCache>
                <c:ptCount val="1"/>
                <c:pt idx="0">
                  <c:v>30-Jun-23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Sheet1!$A$6:$A$12</c:f>
              <c:strCache>
                <c:ptCount val="7"/>
                <c:pt idx="0">
                  <c:v>Oman Chlorine SAOG</c:v>
                </c:pt>
                <c:pt idx="1">
                  <c:v>National Detergent SAOG</c:v>
                </c:pt>
                <c:pt idx="2">
                  <c:v>Arabia Falcon Insur. SAOG</c:v>
                </c:pt>
                <c:pt idx="3">
                  <c:v>Alruwad School SAOC</c:v>
                </c:pt>
                <c:pt idx="4">
                  <c:v>Voltamp Energy SAOG </c:v>
                </c:pt>
                <c:pt idx="5">
                  <c:v>Al Maha Ceramics SAOG </c:v>
                </c:pt>
                <c:pt idx="6">
                  <c:v>National Biscuit SAOG</c:v>
                </c:pt>
              </c:strCache>
            </c:strRef>
          </c:cat>
          <c:val>
            <c:numRef>
              <c:f>Sheet1!$E$6:$E$12</c:f>
              <c:numCache>
                <c:formatCode>_(* #,##0_);_(* \(#,##0\);_(* "-"??_);_(@_)</c:formatCode>
                <c:ptCount val="7"/>
                <c:pt idx="0">
                  <c:v>1426</c:v>
                </c:pt>
                <c:pt idx="1">
                  <c:v>280</c:v>
                </c:pt>
                <c:pt idx="2">
                  <c:v>271</c:v>
                </c:pt>
                <c:pt idx="3">
                  <c:v>-488</c:v>
                </c:pt>
                <c:pt idx="4">
                  <c:v>39</c:v>
                </c:pt>
                <c:pt idx="5">
                  <c:v>-149</c:v>
                </c:pt>
                <c:pt idx="6">
                  <c:v>174</c:v>
                </c:pt>
              </c:numCache>
            </c:numRef>
          </c:val>
          <c:extLst>
            <c:ext xmlns:c16="http://schemas.microsoft.com/office/drawing/2014/chart" uri="{C3380CC4-5D6E-409C-BE32-E72D297353CC}">
              <c16:uniqueId val="{00000000-2AE9-45EA-B001-0D4793E27979}"/>
            </c:ext>
          </c:extLst>
        </c:ser>
        <c:ser>
          <c:idx val="0"/>
          <c:order val="1"/>
          <c:tx>
            <c:strRef>
              <c:f>Sheet1!$D$5</c:f>
              <c:strCache>
                <c:ptCount val="1"/>
                <c:pt idx="0">
                  <c:v>30-Jun-24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Sheet1!$A$6:$A$12</c:f>
              <c:strCache>
                <c:ptCount val="7"/>
                <c:pt idx="0">
                  <c:v>Oman Chlorine SAOG</c:v>
                </c:pt>
                <c:pt idx="1">
                  <c:v>National Detergent SAOG</c:v>
                </c:pt>
                <c:pt idx="2">
                  <c:v>Arabia Falcon Insur. SAOG</c:v>
                </c:pt>
                <c:pt idx="3">
                  <c:v>Alruwad School SAOC</c:v>
                </c:pt>
                <c:pt idx="4">
                  <c:v>Voltamp Energy SAOG </c:v>
                </c:pt>
                <c:pt idx="5">
                  <c:v>Al Maha Ceramics SAOG </c:v>
                </c:pt>
                <c:pt idx="6">
                  <c:v>National Biscuit SAOG</c:v>
                </c:pt>
              </c:strCache>
            </c:strRef>
          </c:cat>
          <c:val>
            <c:numRef>
              <c:f>Sheet1!$D$6:$D$12</c:f>
              <c:numCache>
                <c:formatCode>_(* #,##0_);_(* \(#,##0\);_(* "-"??_);_(@_)</c:formatCode>
                <c:ptCount val="7"/>
                <c:pt idx="0">
                  <c:v>726</c:v>
                </c:pt>
                <c:pt idx="1">
                  <c:v>758</c:v>
                </c:pt>
                <c:pt idx="2">
                  <c:v>814</c:v>
                </c:pt>
                <c:pt idx="3">
                  <c:v>-441</c:v>
                </c:pt>
                <c:pt idx="4">
                  <c:v>1826</c:v>
                </c:pt>
                <c:pt idx="5">
                  <c:v>-1366</c:v>
                </c:pt>
                <c:pt idx="6">
                  <c:v>385</c:v>
                </c:pt>
              </c:numCache>
            </c:numRef>
          </c:val>
          <c:extLst>
            <c:ext xmlns:c16="http://schemas.microsoft.com/office/drawing/2014/chart" uri="{C3380CC4-5D6E-409C-BE32-E72D297353CC}">
              <c16:uniqueId val="{00000001-2AE9-45EA-B001-0D4793E27979}"/>
            </c:ext>
          </c:extLst>
        </c:ser>
        <c:dLbls>
          <c:showLegendKey val="0"/>
          <c:showVal val="0"/>
          <c:showCatName val="0"/>
          <c:showSerName val="0"/>
          <c:showPercent val="0"/>
          <c:showBubbleSize val="0"/>
        </c:dLbls>
        <c:gapWidth val="219"/>
        <c:overlap val="-27"/>
        <c:axId val="478988688"/>
        <c:axId val="478971216"/>
      </c:barChart>
      <c:catAx>
        <c:axId val="4789886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971216"/>
        <c:crosses val="autoZero"/>
        <c:auto val="1"/>
        <c:lblAlgn val="ctr"/>
        <c:lblOffset val="100"/>
        <c:noMultiLvlLbl val="0"/>
      </c:catAx>
      <c:valAx>
        <c:axId val="47897121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988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862" y="1"/>
            <a:ext cx="2946275" cy="498366"/>
          </a:xfrm>
          <a:prstGeom prst="rect">
            <a:avLst/>
          </a:prstGeom>
        </p:spPr>
        <p:txBody>
          <a:bodyPr vert="horz" lIns="91440" tIns="45720" rIns="91440" bIns="45720" rtlCol="0"/>
          <a:lstStyle>
            <a:lvl1pPr algn="r">
              <a:defRPr sz="1200"/>
            </a:lvl1pPr>
          </a:lstStyle>
          <a:p>
            <a:fld id="{F4755D06-EB5A-4232-89D6-9B24CB506D0A}" type="datetimeFigureOut">
              <a:rPr lang="en-US" smtClean="0"/>
              <a:t>12/4/2024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383" y="4776856"/>
            <a:ext cx="5436909" cy="390895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273"/>
            <a:ext cx="2946275" cy="4983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862" y="9428273"/>
            <a:ext cx="2946275" cy="498366"/>
          </a:xfrm>
          <a:prstGeom prst="rect">
            <a:avLst/>
          </a:prstGeom>
        </p:spPr>
        <p:txBody>
          <a:bodyPr vert="horz" lIns="91440" tIns="45720" rIns="91440" bIns="45720" rtlCol="0" anchor="b"/>
          <a:lstStyle>
            <a:lvl1pPr algn="r">
              <a:defRPr sz="1200"/>
            </a:lvl1pPr>
          </a:lstStyle>
          <a:p>
            <a:fld id="{6E846AC6-132A-4230-B78D-AE0DD9F12851}" type="slidenum">
              <a:rPr lang="en-US" smtClean="0"/>
              <a:t>‹#›</a:t>
            </a:fld>
            <a:endParaRPr lang="en-US"/>
          </a:p>
        </p:txBody>
      </p:sp>
    </p:spTree>
    <p:extLst>
      <p:ext uri="{BB962C8B-B14F-4D97-AF65-F5344CB8AC3E}">
        <p14:creationId xmlns:p14="http://schemas.microsoft.com/office/powerpoint/2010/main" val="56655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46AC6-132A-4230-B78D-AE0DD9F12851}" type="slidenum">
              <a:rPr lang="en-US" smtClean="0"/>
              <a:t>2</a:t>
            </a:fld>
            <a:endParaRPr lang="en-US"/>
          </a:p>
        </p:txBody>
      </p:sp>
    </p:spTree>
    <p:extLst>
      <p:ext uri="{BB962C8B-B14F-4D97-AF65-F5344CB8AC3E}">
        <p14:creationId xmlns:p14="http://schemas.microsoft.com/office/powerpoint/2010/main" val="322093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46AC6-132A-4230-B78D-AE0DD9F12851}" type="slidenum">
              <a:rPr lang="en-US" smtClean="0"/>
              <a:t>5</a:t>
            </a:fld>
            <a:endParaRPr lang="en-US"/>
          </a:p>
        </p:txBody>
      </p:sp>
    </p:spTree>
    <p:extLst>
      <p:ext uri="{BB962C8B-B14F-4D97-AF65-F5344CB8AC3E}">
        <p14:creationId xmlns:p14="http://schemas.microsoft.com/office/powerpoint/2010/main" val="52312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789D30-F662-4343-A69A-C004D41A2203}" type="datetime1">
              <a:rPr lang="en-US" smtClean="0"/>
              <a:t>12/4/2024</a:t>
            </a:fld>
            <a:endParaRPr lang="en-US" dirty="0"/>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A96EF-7B5F-44ED-A4CC-91A59DA4173C}"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283F6-D7DE-47EF-B4BB-1EB2CC1BC24F}"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F0A7DC-38A9-4C67-B783-3A25034311B3}" type="datetime1">
              <a:rPr lang="en-US" smtClean="0"/>
              <a:t>12/4/2024</a:t>
            </a:fld>
            <a:endParaRPr lang="en-US" dirty="0"/>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dirty="0"/>
          </a:p>
        </p:txBody>
      </p:sp>
      <p:sp>
        <p:nvSpPr>
          <p:cNvPr id="6" name="Slide Number Placeholder 5"/>
          <p:cNvSpPr>
            <a:spLocks noGrp="1"/>
          </p:cNvSpPr>
          <p:nvPr>
            <p:ph type="sldNum" sz="quarter" idx="12"/>
          </p:nvPr>
        </p:nvSpPr>
        <p:spPr/>
        <p:txBody>
          <a:bodyPr/>
          <a:lstStyle/>
          <a:p>
            <a:fld id="{70EC9206-40C2-4988-907B-F68DF131856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03F79E-13C4-416A-9F8E-B720B20DA3FC}" type="datetime1">
              <a:rPr lang="en-US" smtClean="0"/>
              <a:t>12/4/2024</a:t>
            </a:fld>
            <a:endParaRPr lang="en-US" dirty="0"/>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19C36A-6C84-4967-9975-FE089CD9832F}" type="datetime1">
              <a:rPr lang="en-US" smtClean="0"/>
              <a:t>12/4/2024</a:t>
            </a:fld>
            <a:endParaRPr lang="en-US" dirty="0"/>
          </a:p>
        </p:txBody>
      </p:sp>
      <p:sp>
        <p:nvSpPr>
          <p:cNvPr id="6" name="Footer Placeholder 5"/>
          <p:cNvSpPr>
            <a:spLocks noGrp="1"/>
          </p:cNvSpPr>
          <p:nvPr>
            <p:ph type="ftr" sz="quarter" idx="11"/>
          </p:nvPr>
        </p:nvSpPr>
        <p:spPr/>
        <p:txBody>
          <a:bodyPr/>
          <a:lstStyle>
            <a:lvl1pPr>
              <a:defRPr>
                <a:solidFill>
                  <a:srgbClr val="FF0000"/>
                </a:solidFill>
              </a:defRPr>
            </a:lvl1p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045786-97AF-4F4B-BAF2-2AF20B0E5E83}" type="datetime1">
              <a:rPr lang="en-US" smtClean="0"/>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951F58-5DEB-4D40-A107-150C170D063E}" type="datetime1">
              <a:rPr lang="en-US" smtClean="0"/>
              <a:t>12/4/2024</a:t>
            </a:fld>
            <a:endParaRPr lang="en-US" dirty="0"/>
          </a:p>
        </p:txBody>
      </p:sp>
      <p:sp>
        <p:nvSpPr>
          <p:cNvPr id="4" name="Footer Placeholder 3"/>
          <p:cNvSpPr>
            <a:spLocks noGrp="1"/>
          </p:cNvSpPr>
          <p:nvPr>
            <p:ph type="ftr" sz="quarter" idx="11"/>
          </p:nvPr>
        </p:nvSpPr>
        <p:spPr/>
        <p:txBody>
          <a:bodyPr/>
          <a:lstStyle>
            <a:lvl1pPr>
              <a:defRPr>
                <a:solidFill>
                  <a:srgbClr val="FF0000"/>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A2CDD-F270-4140-8ECE-5B9671064C99}" type="datetime1">
              <a:rPr lang="en-US" smtClean="0"/>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D95D35-5C5F-42DA-8F80-A6E6FA992CFA}" type="datetime1">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5F2C5C-18E8-42D0-9101-0D7EBFD2BF43}" type="datetime1">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6A5C0-6275-4F27-8776-778B8B3AA0E3}" type="datetime1">
              <a:rPr lang="en-US" smtClean="0"/>
              <a:t>12/4/2024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5C8599-325D-4895-9F45-6D9646F50698}"/>
              </a:ext>
            </a:extLst>
          </p:cNvPr>
          <p:cNvPicPr>
            <a:picLocks noChangeAspect="1"/>
          </p:cNvPicPr>
          <p:nvPr/>
        </p:nvPicPr>
        <p:blipFill>
          <a:blip r:embed="rId2"/>
          <a:stretch>
            <a:fillRect/>
          </a:stretch>
        </p:blipFill>
        <p:spPr>
          <a:xfrm>
            <a:off x="9466444" y="163313"/>
            <a:ext cx="2725556" cy="1295742"/>
          </a:xfrm>
          <a:prstGeom prst="rect">
            <a:avLst/>
          </a:prstGeom>
        </p:spPr>
      </p:pic>
      <p:sp>
        <p:nvSpPr>
          <p:cNvPr id="2" name="Title 1">
            <a:extLst>
              <a:ext uri="{FF2B5EF4-FFF2-40B4-BE49-F238E27FC236}">
                <a16:creationId xmlns:a16="http://schemas.microsoft.com/office/drawing/2014/main" id="{A7F3151B-0432-44FF-85B1-2A47C8D4D57F}"/>
              </a:ext>
            </a:extLst>
          </p:cNvPr>
          <p:cNvSpPr>
            <a:spLocks noGrp="1"/>
          </p:cNvSpPr>
          <p:nvPr>
            <p:ph type="title"/>
          </p:nvPr>
        </p:nvSpPr>
        <p:spPr/>
        <p:txBody>
          <a:bodyPr anchor="ctr"/>
          <a:lstStyle/>
          <a:p>
            <a:pPr algn="ctr"/>
            <a:r>
              <a:rPr lang="en-US" b="1" cap="all" dirty="0"/>
              <a:t>Al Anwar Investments SAOG </a:t>
            </a:r>
          </a:p>
        </p:txBody>
      </p:sp>
      <p:sp>
        <p:nvSpPr>
          <p:cNvPr id="4" name="Text Placeholder 3">
            <a:extLst>
              <a:ext uri="{FF2B5EF4-FFF2-40B4-BE49-F238E27FC236}">
                <a16:creationId xmlns:a16="http://schemas.microsoft.com/office/drawing/2014/main" id="{207F5404-2F71-4F1D-B4E6-BEF8CB45D28F}"/>
              </a:ext>
            </a:extLst>
          </p:cNvPr>
          <p:cNvSpPr>
            <a:spLocks noGrp="1"/>
          </p:cNvSpPr>
          <p:nvPr>
            <p:ph type="body" idx="1"/>
          </p:nvPr>
        </p:nvSpPr>
        <p:spPr>
          <a:xfrm>
            <a:off x="831850" y="4128013"/>
            <a:ext cx="10515600" cy="1500187"/>
          </a:xfrm>
        </p:spPr>
        <p:txBody>
          <a:bodyPr/>
          <a:lstStyle/>
          <a:p>
            <a:pPr algn="ctr"/>
            <a:r>
              <a:rPr lang="en-US" sz="4000" dirty="0"/>
              <a:t>Investor Presentation on Financial Statements</a:t>
            </a:r>
          </a:p>
          <a:p>
            <a:pPr algn="ctr"/>
            <a:r>
              <a:rPr lang="en-US" sz="2500" spc="-150" dirty="0">
                <a:ln w="3175">
                  <a:noFill/>
                </a:ln>
                <a:solidFill>
                  <a:schemeClr val="tx1">
                    <a:lumMod val="50000"/>
                    <a:lumOff val="50000"/>
                  </a:schemeClr>
                </a:solidFill>
                <a:cs typeface="Arial" charset="0"/>
              </a:rPr>
              <a:t>For the six month period ended on  30</a:t>
            </a:r>
            <a:r>
              <a:rPr lang="en-US" sz="2500" spc="-150" baseline="30000" dirty="0">
                <a:ln w="3175">
                  <a:noFill/>
                </a:ln>
                <a:solidFill>
                  <a:schemeClr val="tx1">
                    <a:lumMod val="50000"/>
                    <a:lumOff val="50000"/>
                  </a:schemeClr>
                </a:solidFill>
                <a:cs typeface="Arial" charset="0"/>
              </a:rPr>
              <a:t>th</a:t>
            </a:r>
            <a:r>
              <a:rPr lang="en-US" sz="2500" spc="-150" dirty="0">
                <a:ln w="3175">
                  <a:noFill/>
                </a:ln>
                <a:solidFill>
                  <a:schemeClr val="tx1">
                    <a:lumMod val="50000"/>
                    <a:lumOff val="50000"/>
                  </a:schemeClr>
                </a:solidFill>
                <a:cs typeface="Arial" charset="0"/>
              </a:rPr>
              <a:t> September 2024</a:t>
            </a:r>
          </a:p>
          <a:p>
            <a:pPr algn="ctr"/>
            <a:endParaRPr lang="en-US" dirty="0"/>
          </a:p>
        </p:txBody>
      </p:sp>
      <p:cxnSp>
        <p:nvCxnSpPr>
          <p:cNvPr id="6" name="Straight Connector 5">
            <a:extLst>
              <a:ext uri="{FF2B5EF4-FFF2-40B4-BE49-F238E27FC236}">
                <a16:creationId xmlns:a16="http://schemas.microsoft.com/office/drawing/2014/main" id="{2585D5C6-16E5-42CD-A689-2424C0556887}"/>
              </a:ext>
            </a:extLst>
          </p:cNvPr>
          <p:cNvCxnSpPr/>
          <p:nvPr/>
        </p:nvCxnSpPr>
        <p:spPr>
          <a:xfrm>
            <a:off x="0" y="126104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B583200-7A22-4427-AAA2-08DBC9B248D5}"/>
              </a:ext>
            </a:extLst>
          </p:cNvPr>
          <p:cNvSpPr/>
          <p:nvPr/>
        </p:nvSpPr>
        <p:spPr>
          <a:xfrm>
            <a:off x="-182" y="6728604"/>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FA02E7-FC4C-4E2E-B3F9-32E9BAF9E17B}"/>
              </a:ext>
            </a:extLst>
          </p:cNvPr>
          <p:cNvSpPr/>
          <p:nvPr/>
        </p:nvSpPr>
        <p:spPr>
          <a:xfrm>
            <a:off x="-182" y="6671982"/>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D0AADA-76EF-4925-8FC9-C49FED31E836}"/>
              </a:ext>
            </a:extLst>
          </p:cNvPr>
          <p:cNvSpPr/>
          <p:nvPr/>
        </p:nvSpPr>
        <p:spPr>
          <a:xfrm>
            <a:off x="0" y="-10999"/>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71AC4F0-42FF-454F-A273-431A8E369040}"/>
              </a:ext>
            </a:extLst>
          </p:cNvPr>
          <p:cNvSpPr/>
          <p:nvPr/>
        </p:nvSpPr>
        <p:spPr>
          <a:xfrm>
            <a:off x="-182" y="114109"/>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468142C-7815-51FE-8C8A-00786BDF8022}"/>
              </a:ext>
            </a:extLst>
          </p:cNvPr>
          <p:cNvSpPr>
            <a:spLocks noGrp="1"/>
          </p:cNvSpPr>
          <p:nvPr>
            <p:ph type="sldNum" sz="quarter" idx="12"/>
          </p:nvPr>
        </p:nvSpPr>
        <p:spPr/>
        <p:txBody>
          <a:bodyPr/>
          <a:lstStyle/>
          <a:p>
            <a:fld id="{48F63A3B-78C7-47BE-AE5E-E10140E04643}" type="slidenum">
              <a:rPr lang="en-US" smtClean="0"/>
              <a:t>1</a:t>
            </a:fld>
            <a:endParaRPr lang="en-US" dirty="0"/>
          </a:p>
        </p:txBody>
      </p:sp>
    </p:spTree>
    <p:extLst>
      <p:ext uri="{BB962C8B-B14F-4D97-AF65-F5344CB8AC3E}">
        <p14:creationId xmlns:p14="http://schemas.microsoft.com/office/powerpoint/2010/main" val="255626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5C8599-325D-4895-9F45-6D9646F50698}"/>
              </a:ext>
            </a:extLst>
          </p:cNvPr>
          <p:cNvPicPr>
            <a:picLocks noChangeAspect="1"/>
          </p:cNvPicPr>
          <p:nvPr/>
        </p:nvPicPr>
        <p:blipFill>
          <a:blip r:embed="rId3"/>
          <a:stretch>
            <a:fillRect/>
          </a:stretch>
        </p:blipFill>
        <p:spPr>
          <a:xfrm>
            <a:off x="9466444" y="163313"/>
            <a:ext cx="2725556" cy="1295742"/>
          </a:xfrm>
          <a:prstGeom prst="rect">
            <a:avLst/>
          </a:prstGeom>
        </p:spPr>
      </p:pic>
      <p:sp>
        <p:nvSpPr>
          <p:cNvPr id="2" name="Title 1">
            <a:extLst>
              <a:ext uri="{FF2B5EF4-FFF2-40B4-BE49-F238E27FC236}">
                <a16:creationId xmlns:a16="http://schemas.microsoft.com/office/drawing/2014/main" id="{A7F3151B-0432-44FF-85B1-2A47C8D4D57F}"/>
              </a:ext>
            </a:extLst>
          </p:cNvPr>
          <p:cNvSpPr>
            <a:spLocks noGrp="1"/>
          </p:cNvSpPr>
          <p:nvPr>
            <p:ph type="title"/>
          </p:nvPr>
        </p:nvSpPr>
        <p:spPr>
          <a:xfrm>
            <a:off x="623687" y="360520"/>
            <a:ext cx="10944262" cy="895415"/>
          </a:xfrm>
        </p:spPr>
        <p:txBody>
          <a:bodyPr>
            <a:normAutofit/>
          </a:bodyPr>
          <a:lstStyle/>
          <a:p>
            <a:pPr algn="ctr"/>
            <a:r>
              <a:rPr lang="en-US" sz="3600" kern="0" dirty="0">
                <a:solidFill>
                  <a:schemeClr val="accent2">
                    <a:lumMod val="50000"/>
                  </a:schemeClr>
                </a:solidFill>
                <a:latin typeface="+mn-lt"/>
              </a:rPr>
              <a:t>Investment Portfolio</a:t>
            </a:r>
          </a:p>
        </p:txBody>
      </p:sp>
      <p:cxnSp>
        <p:nvCxnSpPr>
          <p:cNvPr id="6" name="Straight Connector 5">
            <a:extLst>
              <a:ext uri="{FF2B5EF4-FFF2-40B4-BE49-F238E27FC236}">
                <a16:creationId xmlns:a16="http://schemas.microsoft.com/office/drawing/2014/main" id="{2585D5C6-16E5-42CD-A689-2424C0556887}"/>
              </a:ext>
            </a:extLst>
          </p:cNvPr>
          <p:cNvCxnSpPr/>
          <p:nvPr/>
        </p:nvCxnSpPr>
        <p:spPr>
          <a:xfrm>
            <a:off x="0" y="126104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B583200-7A22-4427-AAA2-08DBC9B248D5}"/>
              </a:ext>
            </a:extLst>
          </p:cNvPr>
          <p:cNvSpPr/>
          <p:nvPr/>
        </p:nvSpPr>
        <p:spPr>
          <a:xfrm>
            <a:off x="-182" y="6728604"/>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FA02E7-FC4C-4E2E-B3F9-32E9BAF9E17B}"/>
              </a:ext>
            </a:extLst>
          </p:cNvPr>
          <p:cNvSpPr/>
          <p:nvPr/>
        </p:nvSpPr>
        <p:spPr>
          <a:xfrm>
            <a:off x="-182" y="6671982"/>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D0AADA-76EF-4925-8FC9-C49FED31E836}"/>
              </a:ext>
            </a:extLst>
          </p:cNvPr>
          <p:cNvSpPr/>
          <p:nvPr/>
        </p:nvSpPr>
        <p:spPr>
          <a:xfrm>
            <a:off x="0" y="-10999"/>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71AC4F0-42FF-454F-A273-431A8E369040}"/>
              </a:ext>
            </a:extLst>
          </p:cNvPr>
          <p:cNvSpPr/>
          <p:nvPr/>
        </p:nvSpPr>
        <p:spPr>
          <a:xfrm>
            <a:off x="-182" y="114109"/>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D92408CE-939E-1CCF-504E-4B4D855F244B}"/>
              </a:ext>
            </a:extLst>
          </p:cNvPr>
          <p:cNvSpPr>
            <a:spLocks noGrp="1"/>
          </p:cNvSpPr>
          <p:nvPr>
            <p:ph type="sldNum" sz="quarter" idx="12"/>
          </p:nvPr>
        </p:nvSpPr>
        <p:spPr/>
        <p:txBody>
          <a:bodyPr/>
          <a:lstStyle/>
          <a:p>
            <a:fld id="{70EC9206-40C2-4988-907B-F68DF1318569}" type="slidenum">
              <a:rPr lang="en-US" smtClean="0"/>
              <a:pPr/>
              <a:t>2</a:t>
            </a:fld>
            <a:endParaRPr lang="en-US" dirty="0"/>
          </a:p>
        </p:txBody>
      </p:sp>
      <p:graphicFrame>
        <p:nvGraphicFramePr>
          <p:cNvPr id="10" name="Chart 9">
            <a:extLst>
              <a:ext uri="{FF2B5EF4-FFF2-40B4-BE49-F238E27FC236}">
                <a16:creationId xmlns:a16="http://schemas.microsoft.com/office/drawing/2014/main" id="{EAFA6052-4F44-33DA-F91A-C78460CF2B65}"/>
              </a:ext>
            </a:extLst>
          </p:cNvPr>
          <p:cNvGraphicFramePr>
            <a:graphicFrameLocks/>
          </p:cNvGraphicFramePr>
          <p:nvPr>
            <p:extLst>
              <p:ext uri="{D42A27DB-BD31-4B8C-83A1-F6EECF244321}">
                <p14:modId xmlns:p14="http://schemas.microsoft.com/office/powerpoint/2010/main" val="3265955751"/>
              </p:ext>
            </p:extLst>
          </p:nvPr>
        </p:nvGraphicFramePr>
        <p:xfrm>
          <a:off x="6096000" y="1459055"/>
          <a:ext cx="5791199" cy="43948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3C59C9CE-80FC-B715-4621-BE82E6A9B278}"/>
              </a:ext>
            </a:extLst>
          </p:cNvPr>
          <p:cNvGraphicFramePr>
            <a:graphicFrameLocks noGrp="1"/>
          </p:cNvGraphicFramePr>
          <p:nvPr>
            <p:extLst>
              <p:ext uri="{D42A27DB-BD31-4B8C-83A1-F6EECF244321}">
                <p14:modId xmlns:p14="http://schemas.microsoft.com/office/powerpoint/2010/main" val="562780263"/>
              </p:ext>
            </p:extLst>
          </p:nvPr>
        </p:nvGraphicFramePr>
        <p:xfrm>
          <a:off x="623685" y="1441860"/>
          <a:ext cx="5281459" cy="3411264"/>
        </p:xfrm>
        <a:graphic>
          <a:graphicData uri="http://schemas.openxmlformats.org/drawingml/2006/table">
            <a:tbl>
              <a:tblPr firstRow="1" bandRow="1">
                <a:tableStyleId>{F5AB1C69-6EDB-4FF4-983F-18BD219EF322}</a:tableStyleId>
              </a:tblPr>
              <a:tblGrid>
                <a:gridCol w="498456">
                  <a:extLst>
                    <a:ext uri="{9D8B030D-6E8A-4147-A177-3AD203B41FA5}">
                      <a16:colId xmlns:a16="http://schemas.microsoft.com/office/drawing/2014/main" val="2701362104"/>
                    </a:ext>
                  </a:extLst>
                </a:gridCol>
                <a:gridCol w="2373089">
                  <a:extLst>
                    <a:ext uri="{9D8B030D-6E8A-4147-A177-3AD203B41FA5}">
                      <a16:colId xmlns:a16="http://schemas.microsoft.com/office/drawing/2014/main" val="2831012131"/>
                    </a:ext>
                  </a:extLst>
                </a:gridCol>
                <a:gridCol w="709301">
                  <a:extLst>
                    <a:ext uri="{9D8B030D-6E8A-4147-A177-3AD203B41FA5}">
                      <a16:colId xmlns:a16="http://schemas.microsoft.com/office/drawing/2014/main" val="3826319589"/>
                    </a:ext>
                  </a:extLst>
                </a:gridCol>
                <a:gridCol w="1025495">
                  <a:extLst>
                    <a:ext uri="{9D8B030D-6E8A-4147-A177-3AD203B41FA5}">
                      <a16:colId xmlns:a16="http://schemas.microsoft.com/office/drawing/2014/main" val="2367652589"/>
                    </a:ext>
                  </a:extLst>
                </a:gridCol>
                <a:gridCol w="675118">
                  <a:extLst>
                    <a:ext uri="{9D8B030D-6E8A-4147-A177-3AD203B41FA5}">
                      <a16:colId xmlns:a16="http://schemas.microsoft.com/office/drawing/2014/main" val="1444800629"/>
                    </a:ext>
                  </a:extLst>
                </a:gridCol>
              </a:tblGrid>
              <a:tr h="217044">
                <a:tc>
                  <a:txBody>
                    <a:bodyPr/>
                    <a:lstStyle/>
                    <a:p>
                      <a:pPr algn="l" fontAlgn="b"/>
                      <a:r>
                        <a:rPr lang="en-US" sz="1200" u="none" strike="noStrike" dirty="0">
                          <a:effectLst/>
                        </a:rPr>
                        <a:t>S. No.</a:t>
                      </a:r>
                      <a:endParaRPr lang="en-US" sz="1200" b="1" i="0" u="none" strike="noStrike" dirty="0">
                        <a:solidFill>
                          <a:srgbClr val="000000"/>
                        </a:solidFill>
                        <a:effectLst/>
                        <a:latin typeface="Calibri" panose="020F0502020204030204" pitchFamily="34" charset="0"/>
                      </a:endParaRPr>
                    </a:p>
                  </a:txBody>
                  <a:tcPr marL="7464" marR="7464" marT="7464" marB="0" anchor="b">
                    <a:solidFill>
                      <a:schemeClr val="tx2"/>
                    </a:solidFill>
                  </a:tcPr>
                </a:tc>
                <a:tc>
                  <a:txBody>
                    <a:bodyPr/>
                    <a:lstStyle/>
                    <a:p>
                      <a:pPr algn="l" fontAlgn="b"/>
                      <a:r>
                        <a:rPr lang="en-US" sz="1200" u="none" strike="noStrike" dirty="0">
                          <a:effectLst/>
                        </a:rPr>
                        <a:t>Name of Company</a:t>
                      </a:r>
                      <a:endParaRPr lang="en-US" sz="1200" b="1" i="0" u="none" strike="noStrike" dirty="0">
                        <a:solidFill>
                          <a:srgbClr val="000000"/>
                        </a:solidFill>
                        <a:effectLst/>
                        <a:latin typeface="Calibri" panose="020F0502020204030204" pitchFamily="34" charset="0"/>
                      </a:endParaRPr>
                    </a:p>
                  </a:txBody>
                  <a:tcPr marL="7464" marR="7464" marT="7464" marB="0" anchor="b">
                    <a:solidFill>
                      <a:schemeClr val="tx2"/>
                    </a:solidFill>
                  </a:tcPr>
                </a:tc>
                <a:tc>
                  <a:txBody>
                    <a:bodyPr/>
                    <a:lstStyle/>
                    <a:p>
                      <a:pPr algn="l" fontAlgn="b"/>
                      <a:r>
                        <a:rPr lang="en-US" sz="1200" u="none" strike="noStrike" dirty="0">
                          <a:effectLst/>
                        </a:rPr>
                        <a:t>% Stake </a:t>
                      </a:r>
                      <a:endParaRPr lang="en-US" sz="1200" b="1" i="0" u="none" strike="noStrike" dirty="0">
                        <a:solidFill>
                          <a:srgbClr val="000000"/>
                        </a:solidFill>
                        <a:effectLst/>
                        <a:latin typeface="Calibri" panose="020F0502020204030204" pitchFamily="34" charset="0"/>
                      </a:endParaRPr>
                    </a:p>
                  </a:txBody>
                  <a:tcPr marL="7464" marR="7464" marT="7464" marB="0" anchor="b">
                    <a:solidFill>
                      <a:schemeClr val="tx2"/>
                    </a:solidFill>
                  </a:tcPr>
                </a:tc>
                <a:tc>
                  <a:txBody>
                    <a:bodyPr/>
                    <a:lstStyle/>
                    <a:p>
                      <a:pPr algn="ctr" fontAlgn="b"/>
                      <a:r>
                        <a:rPr lang="en-US" sz="1200" u="none" strike="noStrike" dirty="0">
                          <a:effectLst/>
                        </a:rPr>
                        <a:t>Carrying Value  </a:t>
                      </a:r>
                      <a:br>
                        <a:rPr lang="en-US" sz="1200" u="none" strike="noStrike" dirty="0">
                          <a:effectLst/>
                        </a:rPr>
                      </a:br>
                      <a:r>
                        <a:rPr lang="en-US" sz="1200" u="none" strike="noStrike" dirty="0">
                          <a:effectLst/>
                        </a:rPr>
                        <a:t>(</a:t>
                      </a:r>
                      <a:r>
                        <a:rPr lang="en-US" sz="1200" u="none" strike="noStrike" dirty="0" err="1">
                          <a:effectLst/>
                        </a:rPr>
                        <a:t>OMR’k</a:t>
                      </a:r>
                      <a:r>
                        <a:rPr lang="en-US" sz="1200" u="none" strike="noStrike" dirty="0">
                          <a:effectLst/>
                        </a:rPr>
                        <a:t>)</a:t>
                      </a:r>
                      <a:endParaRPr lang="en-US" sz="1200" b="1" i="0" u="none" strike="noStrike" dirty="0">
                        <a:solidFill>
                          <a:srgbClr val="000000"/>
                        </a:solidFill>
                        <a:effectLst/>
                        <a:latin typeface="Calibri" panose="020F0502020204030204" pitchFamily="34" charset="0"/>
                      </a:endParaRPr>
                    </a:p>
                  </a:txBody>
                  <a:tcPr marL="7464" marR="7464" marT="7464" marB="0" anchor="b">
                    <a:solidFill>
                      <a:schemeClr val="tx2"/>
                    </a:solidFill>
                  </a:tcPr>
                </a:tc>
                <a:tc>
                  <a:txBody>
                    <a:bodyPr/>
                    <a:lstStyle/>
                    <a:p>
                      <a:pPr algn="l" fontAlgn="b"/>
                      <a:r>
                        <a:rPr lang="en-US" sz="1200" u="none" strike="noStrike" dirty="0">
                          <a:effectLst/>
                        </a:rPr>
                        <a:t>% of CV </a:t>
                      </a:r>
                      <a:endParaRPr lang="en-US" sz="1200" b="1" i="0" u="none" strike="noStrike" dirty="0">
                        <a:solidFill>
                          <a:srgbClr val="000000"/>
                        </a:solidFill>
                        <a:effectLst/>
                        <a:latin typeface="Calibri" panose="020F0502020204030204" pitchFamily="34" charset="0"/>
                      </a:endParaRPr>
                    </a:p>
                  </a:txBody>
                  <a:tcPr marL="7464" marR="7464" marT="7464" marB="0" anchor="b">
                    <a:solidFill>
                      <a:schemeClr val="tx2"/>
                    </a:solidFill>
                  </a:tcPr>
                </a:tc>
                <a:extLst>
                  <a:ext uri="{0D108BD9-81ED-4DB2-BD59-A6C34878D82A}">
                    <a16:rowId xmlns:a16="http://schemas.microsoft.com/office/drawing/2014/main" val="2340572703"/>
                  </a:ext>
                </a:extLst>
              </a:tr>
              <a:tr h="157123">
                <a:tc>
                  <a:txBody>
                    <a:bodyPr/>
                    <a:lstStyle/>
                    <a:p>
                      <a:pPr algn="l" fontAlgn="b"/>
                      <a:r>
                        <a:rPr lang="en-US" sz="1200" b="1" u="none" strike="noStrike" dirty="0">
                          <a:effectLst/>
                        </a:rPr>
                        <a:t>A.</a:t>
                      </a:r>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l" fontAlgn="b"/>
                      <a:r>
                        <a:rPr lang="en-US" sz="1200" b="1" u="none" strike="noStrike" dirty="0">
                          <a:effectLst/>
                        </a:rPr>
                        <a:t>Associate - Group Carrying Value </a:t>
                      </a:r>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b="1" u="none" strike="noStrike" dirty="0">
                          <a:effectLst/>
                        </a:rPr>
                        <a:t>30,763 </a:t>
                      </a:r>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b="1" u="none" strike="noStrike" dirty="0">
                          <a:effectLst/>
                        </a:rPr>
                        <a:t>59.7%</a:t>
                      </a:r>
                      <a:endParaRPr lang="en-US" sz="1200" b="1"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1923879401"/>
                  </a:ext>
                </a:extLst>
              </a:tr>
              <a:tr h="157123">
                <a:tc>
                  <a:txBody>
                    <a:bodyPr/>
                    <a:lstStyle/>
                    <a:p>
                      <a:pPr algn="l" fontAlgn="b"/>
                      <a:r>
                        <a:rPr lang="en-US" sz="1200" u="none" strike="noStrike" dirty="0">
                          <a:effectLst/>
                        </a:rPr>
                        <a:t>A-1</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l" fontAlgn="b"/>
                      <a:r>
                        <a:rPr lang="en-US" sz="1200" u="none" strike="noStrike" dirty="0">
                          <a:effectLst/>
                        </a:rPr>
                        <a:t>Oman Chlorine SAOG</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r>
                        <a:rPr lang="en-US" sz="1200" u="none" strike="noStrike" dirty="0">
                          <a:effectLst/>
                        </a:rPr>
                        <a:t>22.11%</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8,019 </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15.6%</a:t>
                      </a:r>
                      <a:endParaRPr lang="en-US" sz="1200" b="0"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306386435"/>
                  </a:ext>
                </a:extLst>
              </a:tr>
              <a:tr h="157123">
                <a:tc>
                  <a:txBody>
                    <a:bodyPr/>
                    <a:lstStyle/>
                    <a:p>
                      <a:pPr algn="l" fontAlgn="b"/>
                      <a:r>
                        <a:rPr lang="en-US" sz="1200" u="none" strike="noStrike" dirty="0">
                          <a:effectLst/>
                        </a:rPr>
                        <a:t>A-2</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l" fontAlgn="b"/>
                      <a:r>
                        <a:rPr lang="en-US" sz="1200" u="none" strike="noStrike" dirty="0">
                          <a:effectLst/>
                        </a:rPr>
                        <a:t>National Detergent SAOG</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r>
                        <a:rPr lang="en-US" sz="1200" u="none" strike="noStrike" dirty="0">
                          <a:effectLst/>
                        </a:rPr>
                        <a:t>25.24%</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5,514 </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10.7%</a:t>
                      </a:r>
                      <a:endParaRPr lang="en-US" sz="1200" b="0"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81422126"/>
                  </a:ext>
                </a:extLst>
              </a:tr>
              <a:tr h="157123">
                <a:tc>
                  <a:txBody>
                    <a:bodyPr/>
                    <a:lstStyle/>
                    <a:p>
                      <a:pPr algn="l" fontAlgn="b"/>
                      <a:r>
                        <a:rPr lang="en-US" sz="1200" u="none" strike="noStrike" dirty="0">
                          <a:effectLst/>
                        </a:rPr>
                        <a:t>A-3</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l" fontAlgn="b"/>
                      <a:r>
                        <a:rPr lang="en-US" sz="1200" u="none" strike="noStrike" dirty="0">
                          <a:effectLst/>
                        </a:rPr>
                        <a:t>Arabia Falcon Insurance SAOG</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r>
                        <a:rPr lang="en-US" sz="1200" u="none" strike="noStrike" dirty="0">
                          <a:effectLst/>
                        </a:rPr>
                        <a:t>22.62%</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5,147 </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10.0%</a:t>
                      </a:r>
                      <a:endParaRPr lang="en-US" sz="1200" b="0"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3107405218"/>
                  </a:ext>
                </a:extLst>
              </a:tr>
              <a:tr h="157123">
                <a:tc>
                  <a:txBody>
                    <a:bodyPr/>
                    <a:lstStyle/>
                    <a:p>
                      <a:pPr algn="l" fontAlgn="b"/>
                      <a:r>
                        <a:rPr lang="en-US" sz="1200" u="none" strike="noStrike" dirty="0">
                          <a:effectLst/>
                        </a:rPr>
                        <a:t>A-4</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l" fontAlgn="b"/>
                      <a:r>
                        <a:rPr lang="en-US" sz="1200" u="none" strike="noStrike" dirty="0">
                          <a:effectLst/>
                        </a:rPr>
                        <a:t>Alruwad School SAOC</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r>
                        <a:rPr lang="en-US" sz="1200" u="none" strike="noStrike" dirty="0">
                          <a:effectLst/>
                        </a:rPr>
                        <a:t>43.51%</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4,074 </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7.9%</a:t>
                      </a:r>
                      <a:endParaRPr lang="en-US" sz="1200" b="0"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3433368427"/>
                  </a:ext>
                </a:extLst>
              </a:tr>
              <a:tr h="157123">
                <a:tc>
                  <a:txBody>
                    <a:bodyPr/>
                    <a:lstStyle/>
                    <a:p>
                      <a:pPr algn="l" fontAlgn="b"/>
                      <a:r>
                        <a:rPr lang="en-US" sz="1200" u="none" strike="noStrike" dirty="0">
                          <a:effectLst/>
                        </a:rPr>
                        <a:t>A-5</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l" fontAlgn="b"/>
                      <a:r>
                        <a:rPr lang="en-US" sz="1200" u="none" strike="noStrike" dirty="0">
                          <a:effectLst/>
                        </a:rPr>
                        <a:t>Voltamp Energy SAOG </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r>
                        <a:rPr lang="en-US" sz="1200" u="none" strike="noStrike" dirty="0">
                          <a:effectLst/>
                        </a:rPr>
                        <a:t>20.00%</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3,738 </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7.3%</a:t>
                      </a:r>
                      <a:endParaRPr lang="en-US" sz="1200" b="0"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2933837508"/>
                  </a:ext>
                </a:extLst>
              </a:tr>
              <a:tr h="157123">
                <a:tc>
                  <a:txBody>
                    <a:bodyPr/>
                    <a:lstStyle/>
                    <a:p>
                      <a:pPr algn="l" fontAlgn="b"/>
                      <a:r>
                        <a:rPr lang="en-US" sz="1200" u="none" strike="noStrike" dirty="0">
                          <a:effectLst/>
                        </a:rPr>
                        <a:t>A-6</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l" fontAlgn="b"/>
                      <a:r>
                        <a:rPr lang="en-US" sz="1200" u="none" strike="noStrike" dirty="0">
                          <a:effectLst/>
                        </a:rPr>
                        <a:t>National Biscuit SAOG</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r>
                        <a:rPr lang="en-US" sz="1200" u="none" strike="noStrike" dirty="0">
                          <a:effectLst/>
                        </a:rPr>
                        <a:t>29.22%</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2,422 </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4.7%</a:t>
                      </a:r>
                      <a:endParaRPr lang="en-US" sz="1200" b="0"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1071281163"/>
                  </a:ext>
                </a:extLst>
              </a:tr>
              <a:tr h="157123">
                <a:tc>
                  <a:txBody>
                    <a:bodyPr/>
                    <a:lstStyle/>
                    <a:p>
                      <a:pPr algn="l" fontAlgn="b"/>
                      <a:r>
                        <a:rPr lang="en-US" sz="1200" u="none" strike="noStrike" dirty="0">
                          <a:effectLst/>
                        </a:rPr>
                        <a:t>A-7</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l" fontAlgn="b"/>
                      <a:r>
                        <a:rPr lang="en-US" sz="1200" u="none" strike="noStrike" dirty="0">
                          <a:effectLst/>
                        </a:rPr>
                        <a:t>Al Maha Ceramics SAOG </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r>
                        <a:rPr lang="en-US" sz="1200" u="none" strike="noStrike" dirty="0">
                          <a:effectLst/>
                        </a:rPr>
                        <a:t>18.74%</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1,849 </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3.6%</a:t>
                      </a:r>
                      <a:endParaRPr lang="en-US" sz="1200" b="0"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700344059"/>
                  </a:ext>
                </a:extLst>
              </a:tr>
              <a:tr h="217044">
                <a:tc>
                  <a:txBody>
                    <a:bodyPr/>
                    <a:lstStyle/>
                    <a:p>
                      <a:pPr algn="l" fontAlgn="b"/>
                      <a:r>
                        <a:rPr lang="en-US" sz="1200" b="1" u="none" strike="noStrike" dirty="0">
                          <a:effectLst/>
                        </a:rPr>
                        <a:t>B. </a:t>
                      </a:r>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l" fontAlgn="b"/>
                      <a:r>
                        <a:rPr lang="en-US" sz="1200" b="1" u="none" strike="noStrike" dirty="0">
                          <a:effectLst/>
                        </a:rPr>
                        <a:t>Investment at Fair Value- Group Carrying Value </a:t>
                      </a:r>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b="1" u="none" strike="noStrike" dirty="0">
                          <a:effectLst/>
                        </a:rPr>
                        <a:t>18,216 </a:t>
                      </a:r>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b="1" u="none" strike="noStrike" dirty="0">
                          <a:effectLst/>
                        </a:rPr>
                        <a:t>35.4%</a:t>
                      </a:r>
                      <a:endParaRPr lang="en-US" sz="1200" b="1"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3379523100"/>
                  </a:ext>
                </a:extLst>
              </a:tr>
              <a:tr h="157123">
                <a:tc>
                  <a:txBody>
                    <a:bodyPr/>
                    <a:lstStyle/>
                    <a:p>
                      <a:pPr algn="l" fontAlgn="b"/>
                      <a:r>
                        <a:rPr lang="en-US" sz="1200" u="none" strike="noStrike" dirty="0">
                          <a:effectLst/>
                        </a:rPr>
                        <a:t>B-1</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l" fontAlgn="b"/>
                      <a:r>
                        <a:rPr lang="en-US" sz="1200" u="none" strike="noStrike" dirty="0">
                          <a:effectLst/>
                        </a:rPr>
                        <a:t>Bank Dhofar SAOG </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r>
                        <a:rPr lang="en-US" sz="1200" u="none" strike="noStrike" dirty="0">
                          <a:effectLst/>
                        </a:rPr>
                        <a:t>1.51%</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7,125 </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13.8%</a:t>
                      </a:r>
                      <a:endParaRPr lang="en-US" sz="1200" b="0"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1147310639"/>
                  </a:ext>
                </a:extLst>
              </a:tr>
              <a:tr h="157123">
                <a:tc>
                  <a:txBody>
                    <a:bodyPr/>
                    <a:lstStyle/>
                    <a:p>
                      <a:pPr algn="l" fontAlgn="b"/>
                      <a:r>
                        <a:rPr lang="en-US" sz="1200" u="none" strike="noStrike" dirty="0">
                          <a:effectLst/>
                        </a:rPr>
                        <a:t>B-2</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l" fontAlgn="b"/>
                      <a:r>
                        <a:rPr lang="en-US" sz="1200" u="none" strike="noStrike" dirty="0">
                          <a:effectLst/>
                        </a:rPr>
                        <a:t>DIDIC </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r>
                        <a:rPr lang="en-US" sz="1200" u="none" strike="noStrike" dirty="0">
                          <a:effectLst/>
                        </a:rPr>
                        <a:t>6.73%</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6,574 </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12.8%</a:t>
                      </a:r>
                      <a:endParaRPr lang="en-US" sz="1200" b="0"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1758855024"/>
                  </a:ext>
                </a:extLst>
              </a:tr>
              <a:tr h="157123">
                <a:tc>
                  <a:txBody>
                    <a:bodyPr/>
                    <a:lstStyle/>
                    <a:p>
                      <a:pPr algn="l" fontAlgn="b"/>
                      <a:r>
                        <a:rPr lang="en-US" sz="1200" u="none" strike="noStrike" dirty="0">
                          <a:effectLst/>
                        </a:rPr>
                        <a:t>B-3</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l" fontAlgn="b"/>
                      <a:r>
                        <a:rPr lang="en-US" sz="1200" u="none" strike="noStrike" dirty="0">
                          <a:effectLst/>
                        </a:rPr>
                        <a:t>Others </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4,517 </a:t>
                      </a:r>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u="none" strike="noStrike" dirty="0">
                          <a:effectLst/>
                        </a:rPr>
                        <a:t>8.8%</a:t>
                      </a:r>
                      <a:endParaRPr lang="en-US" sz="1200" b="0"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1299291334"/>
                  </a:ext>
                </a:extLst>
              </a:tr>
              <a:tr h="157123">
                <a:tc>
                  <a:txBody>
                    <a:bodyPr/>
                    <a:lstStyle/>
                    <a:p>
                      <a:pPr algn="l" fontAlgn="b"/>
                      <a:r>
                        <a:rPr lang="en-US" sz="1200" b="1" u="none" strike="noStrike" dirty="0">
                          <a:effectLst/>
                        </a:rPr>
                        <a:t>C. </a:t>
                      </a:r>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l" fontAlgn="b"/>
                      <a:r>
                        <a:rPr lang="en-US" sz="1200" b="1" u="none" strike="noStrike" dirty="0">
                          <a:effectLst/>
                        </a:rPr>
                        <a:t>Real Estate </a:t>
                      </a:r>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b="1" u="none" strike="noStrike" dirty="0">
                          <a:effectLst/>
                        </a:rPr>
                        <a:t>2,283 </a:t>
                      </a:r>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b="1" u="none" strike="noStrike" dirty="0">
                          <a:effectLst/>
                        </a:rPr>
                        <a:t>4.4%</a:t>
                      </a:r>
                      <a:endParaRPr lang="en-US" sz="1200" b="1"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4110159151"/>
                  </a:ext>
                </a:extLst>
              </a:tr>
              <a:tr h="157123">
                <a:tc>
                  <a:txBody>
                    <a:bodyPr/>
                    <a:lstStyle/>
                    <a:p>
                      <a:pPr algn="l" fontAlgn="b"/>
                      <a:r>
                        <a:rPr lang="en-US" sz="1200" b="1" u="none" strike="noStrike" dirty="0">
                          <a:effectLst/>
                        </a:rPr>
                        <a:t>D. </a:t>
                      </a:r>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l" fontAlgn="b"/>
                      <a:r>
                        <a:rPr lang="en-US" sz="1200" b="1" u="none" strike="noStrike" dirty="0">
                          <a:effectLst/>
                        </a:rPr>
                        <a:t>Receivable and other assets </a:t>
                      </a:r>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b="1" u="none" strike="noStrike" dirty="0">
                          <a:effectLst/>
                        </a:rPr>
                        <a:t>228 </a:t>
                      </a:r>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b="1" u="none" strike="noStrike" dirty="0">
                          <a:effectLst/>
                        </a:rPr>
                        <a:t>0.4%</a:t>
                      </a:r>
                      <a:endParaRPr lang="en-US" sz="1200" b="1"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504673094"/>
                  </a:ext>
                </a:extLst>
              </a:tr>
              <a:tr h="157123">
                <a:tc>
                  <a:txBody>
                    <a:bodyPr/>
                    <a:lstStyle/>
                    <a:p>
                      <a:pPr algn="l" fontAlgn="b"/>
                      <a:endParaRPr lang="en-US" sz="1200" b="0" i="0" u="none" strike="noStrike" dirty="0">
                        <a:solidFill>
                          <a:srgbClr val="000000"/>
                        </a:solidFill>
                        <a:effectLst/>
                        <a:latin typeface="Calibri" panose="020F0502020204030204" pitchFamily="34" charset="0"/>
                      </a:endParaRPr>
                    </a:p>
                  </a:txBody>
                  <a:tcPr marL="7464" marR="7464" marT="7464" marB="0" anchor="b"/>
                </a:tc>
                <a:tc>
                  <a:txBody>
                    <a:bodyPr/>
                    <a:lstStyle/>
                    <a:p>
                      <a:pPr algn="l" fontAlgn="b"/>
                      <a:r>
                        <a:rPr lang="en-US" sz="1200" b="1" u="none" strike="noStrike" dirty="0">
                          <a:effectLst/>
                        </a:rPr>
                        <a:t>Total </a:t>
                      </a:r>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b="1" u="none" strike="noStrike" dirty="0">
                          <a:effectLst/>
                        </a:rPr>
                        <a:t>51,490 </a:t>
                      </a:r>
                      <a:endParaRPr lang="en-US" sz="1200" b="1" i="0" u="none" strike="noStrike" dirty="0">
                        <a:solidFill>
                          <a:srgbClr val="000000"/>
                        </a:solidFill>
                        <a:effectLst/>
                        <a:latin typeface="Calibri" panose="020F0502020204030204" pitchFamily="34" charset="0"/>
                      </a:endParaRPr>
                    </a:p>
                  </a:txBody>
                  <a:tcPr marL="7464" marR="7464" marT="7464" marB="0" anchor="b"/>
                </a:tc>
                <a:tc>
                  <a:txBody>
                    <a:bodyPr/>
                    <a:lstStyle/>
                    <a:p>
                      <a:pPr algn="r" fontAlgn="b"/>
                      <a:r>
                        <a:rPr lang="en-US" sz="1200" b="1" u="none" strike="noStrike" dirty="0">
                          <a:effectLst/>
                        </a:rPr>
                        <a:t>100%</a:t>
                      </a:r>
                      <a:endParaRPr lang="en-US" sz="1200" b="1" i="0" u="none" strike="noStrike" dirty="0">
                        <a:solidFill>
                          <a:srgbClr val="000000"/>
                        </a:solidFill>
                        <a:effectLst/>
                        <a:latin typeface="Calibri" panose="020F0502020204030204" pitchFamily="34" charset="0"/>
                      </a:endParaRPr>
                    </a:p>
                  </a:txBody>
                  <a:tcPr marL="7464" marR="7464" marT="7464" marB="0" anchor="b"/>
                </a:tc>
                <a:extLst>
                  <a:ext uri="{0D108BD9-81ED-4DB2-BD59-A6C34878D82A}">
                    <a16:rowId xmlns:a16="http://schemas.microsoft.com/office/drawing/2014/main" val="1516272774"/>
                  </a:ext>
                </a:extLst>
              </a:tr>
            </a:tbl>
          </a:graphicData>
        </a:graphic>
      </p:graphicFrame>
    </p:spTree>
    <p:extLst>
      <p:ext uri="{BB962C8B-B14F-4D97-AF65-F5344CB8AC3E}">
        <p14:creationId xmlns:p14="http://schemas.microsoft.com/office/powerpoint/2010/main" val="97334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5C8599-325D-4895-9F45-6D9646F50698}"/>
              </a:ext>
            </a:extLst>
          </p:cNvPr>
          <p:cNvPicPr>
            <a:picLocks noChangeAspect="1"/>
          </p:cNvPicPr>
          <p:nvPr/>
        </p:nvPicPr>
        <p:blipFill>
          <a:blip r:embed="rId2"/>
          <a:stretch>
            <a:fillRect/>
          </a:stretch>
        </p:blipFill>
        <p:spPr>
          <a:xfrm>
            <a:off x="9466444" y="163313"/>
            <a:ext cx="2725556" cy="1295742"/>
          </a:xfrm>
          <a:prstGeom prst="rect">
            <a:avLst/>
          </a:prstGeom>
        </p:spPr>
      </p:pic>
      <p:cxnSp>
        <p:nvCxnSpPr>
          <p:cNvPr id="6" name="Straight Connector 5">
            <a:extLst>
              <a:ext uri="{FF2B5EF4-FFF2-40B4-BE49-F238E27FC236}">
                <a16:creationId xmlns:a16="http://schemas.microsoft.com/office/drawing/2014/main" id="{2585D5C6-16E5-42CD-A689-2424C0556887}"/>
              </a:ext>
            </a:extLst>
          </p:cNvPr>
          <p:cNvCxnSpPr/>
          <p:nvPr/>
        </p:nvCxnSpPr>
        <p:spPr>
          <a:xfrm>
            <a:off x="0" y="126104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B583200-7A22-4427-AAA2-08DBC9B248D5}"/>
              </a:ext>
            </a:extLst>
          </p:cNvPr>
          <p:cNvSpPr/>
          <p:nvPr/>
        </p:nvSpPr>
        <p:spPr>
          <a:xfrm>
            <a:off x="-182" y="6728604"/>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FA02E7-FC4C-4E2E-B3F9-32E9BAF9E17B}"/>
              </a:ext>
            </a:extLst>
          </p:cNvPr>
          <p:cNvSpPr/>
          <p:nvPr/>
        </p:nvSpPr>
        <p:spPr>
          <a:xfrm>
            <a:off x="-182" y="6671982"/>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D0AADA-76EF-4925-8FC9-C49FED31E836}"/>
              </a:ext>
            </a:extLst>
          </p:cNvPr>
          <p:cNvSpPr/>
          <p:nvPr/>
        </p:nvSpPr>
        <p:spPr>
          <a:xfrm>
            <a:off x="0" y="-10999"/>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71AC4F0-42FF-454F-A273-431A8E369040}"/>
              </a:ext>
            </a:extLst>
          </p:cNvPr>
          <p:cNvSpPr/>
          <p:nvPr/>
        </p:nvSpPr>
        <p:spPr>
          <a:xfrm>
            <a:off x="-182" y="114109"/>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12471E5-38E6-42A2-AED7-45EA12379002}"/>
              </a:ext>
            </a:extLst>
          </p:cNvPr>
          <p:cNvSpPr>
            <a:spLocks noGrp="1"/>
          </p:cNvSpPr>
          <p:nvPr>
            <p:ph type="sldNum" sz="quarter" idx="12"/>
          </p:nvPr>
        </p:nvSpPr>
        <p:spPr/>
        <p:txBody>
          <a:bodyPr/>
          <a:lstStyle/>
          <a:p>
            <a:fld id="{48F63A3B-78C7-47BE-AE5E-E10140E04643}" type="slidenum">
              <a:rPr lang="en-US" smtClean="0"/>
              <a:t>3</a:t>
            </a:fld>
            <a:endParaRPr lang="en-US" dirty="0"/>
          </a:p>
        </p:txBody>
      </p:sp>
      <p:sp>
        <p:nvSpPr>
          <p:cNvPr id="12" name="Title 1">
            <a:extLst>
              <a:ext uri="{FF2B5EF4-FFF2-40B4-BE49-F238E27FC236}">
                <a16:creationId xmlns:a16="http://schemas.microsoft.com/office/drawing/2014/main" id="{893F729F-7C48-4513-8E5A-A1DFCD19D2B0}"/>
              </a:ext>
            </a:extLst>
          </p:cNvPr>
          <p:cNvSpPr>
            <a:spLocks noGrp="1"/>
          </p:cNvSpPr>
          <p:nvPr>
            <p:ph type="title"/>
          </p:nvPr>
        </p:nvSpPr>
        <p:spPr>
          <a:xfrm>
            <a:off x="838200" y="365126"/>
            <a:ext cx="10515600" cy="895914"/>
          </a:xfrm>
        </p:spPr>
        <p:txBody>
          <a:bodyPr anchor="ctr">
            <a:normAutofit/>
          </a:bodyPr>
          <a:lstStyle/>
          <a:p>
            <a:pPr algn="ctr"/>
            <a:r>
              <a:rPr lang="en-US" sz="3600" dirty="0"/>
              <a:t>Portfolio Sector Allocation</a:t>
            </a:r>
          </a:p>
        </p:txBody>
      </p:sp>
      <p:sp>
        <p:nvSpPr>
          <p:cNvPr id="8" name="Callout: Line with Border and Accent Bar 7">
            <a:extLst>
              <a:ext uri="{FF2B5EF4-FFF2-40B4-BE49-F238E27FC236}">
                <a16:creationId xmlns:a16="http://schemas.microsoft.com/office/drawing/2014/main" id="{25B53600-00E0-9873-71E9-16C8AFBFAF2E}"/>
              </a:ext>
            </a:extLst>
          </p:cNvPr>
          <p:cNvSpPr/>
          <p:nvPr/>
        </p:nvSpPr>
        <p:spPr>
          <a:xfrm>
            <a:off x="5123610" y="4254004"/>
            <a:ext cx="1779565" cy="793631"/>
          </a:xfrm>
          <a:prstGeom prst="accentBorderCallout1">
            <a:avLst>
              <a:gd name="adj1" fmla="val 58967"/>
              <a:gd name="adj2" fmla="val 103205"/>
              <a:gd name="adj3" fmla="val -33073"/>
              <a:gd name="adj4" fmla="val 1250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a:t>% banking sector has increased from 16% to 22% of the portfolio</a:t>
            </a:r>
          </a:p>
        </p:txBody>
      </p:sp>
      <p:graphicFrame>
        <p:nvGraphicFramePr>
          <p:cNvPr id="5" name="Chart 4">
            <a:extLst>
              <a:ext uri="{FF2B5EF4-FFF2-40B4-BE49-F238E27FC236}">
                <a16:creationId xmlns:a16="http://schemas.microsoft.com/office/drawing/2014/main" id="{B149B605-29A6-B734-3ECD-1976DD01C767}"/>
              </a:ext>
            </a:extLst>
          </p:cNvPr>
          <p:cNvGraphicFramePr>
            <a:graphicFrameLocks/>
          </p:cNvGraphicFramePr>
          <p:nvPr>
            <p:extLst>
              <p:ext uri="{D42A27DB-BD31-4B8C-83A1-F6EECF244321}">
                <p14:modId xmlns:p14="http://schemas.microsoft.com/office/powerpoint/2010/main" val="3722183453"/>
              </p:ext>
            </p:extLst>
          </p:nvPr>
        </p:nvGraphicFramePr>
        <p:xfrm>
          <a:off x="4150863" y="1427504"/>
          <a:ext cx="3840480" cy="4937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9E5B10D7-FA92-70DF-06C6-B614D18168A2}"/>
              </a:ext>
            </a:extLst>
          </p:cNvPr>
          <p:cNvGraphicFramePr>
            <a:graphicFrameLocks/>
          </p:cNvGraphicFramePr>
          <p:nvPr>
            <p:extLst>
              <p:ext uri="{D42A27DB-BD31-4B8C-83A1-F6EECF244321}">
                <p14:modId xmlns:p14="http://schemas.microsoft.com/office/powerpoint/2010/main" val="2301974720"/>
              </p:ext>
            </p:extLst>
          </p:nvPr>
        </p:nvGraphicFramePr>
        <p:xfrm>
          <a:off x="8061960" y="1426285"/>
          <a:ext cx="3840480" cy="4937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20871AA9-F8E2-41A6-9344-5B5A3A8E1FB5}"/>
              </a:ext>
            </a:extLst>
          </p:cNvPr>
          <p:cNvGraphicFramePr>
            <a:graphicFrameLocks/>
          </p:cNvGraphicFramePr>
          <p:nvPr>
            <p:extLst>
              <p:ext uri="{D42A27DB-BD31-4B8C-83A1-F6EECF244321}">
                <p14:modId xmlns:p14="http://schemas.microsoft.com/office/powerpoint/2010/main" val="3584166477"/>
              </p:ext>
            </p:extLst>
          </p:nvPr>
        </p:nvGraphicFramePr>
        <p:xfrm>
          <a:off x="255439" y="1426285"/>
          <a:ext cx="3840480" cy="49377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0928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5C8599-325D-4895-9F45-6D9646F50698}"/>
              </a:ext>
            </a:extLst>
          </p:cNvPr>
          <p:cNvPicPr>
            <a:picLocks noChangeAspect="1"/>
          </p:cNvPicPr>
          <p:nvPr/>
        </p:nvPicPr>
        <p:blipFill>
          <a:blip r:embed="rId2"/>
          <a:stretch>
            <a:fillRect/>
          </a:stretch>
        </p:blipFill>
        <p:spPr>
          <a:xfrm>
            <a:off x="9466444" y="163313"/>
            <a:ext cx="2725556" cy="1295742"/>
          </a:xfrm>
          <a:prstGeom prst="rect">
            <a:avLst/>
          </a:prstGeom>
        </p:spPr>
      </p:pic>
      <p:sp>
        <p:nvSpPr>
          <p:cNvPr id="2" name="Title 1">
            <a:extLst>
              <a:ext uri="{FF2B5EF4-FFF2-40B4-BE49-F238E27FC236}">
                <a16:creationId xmlns:a16="http://schemas.microsoft.com/office/drawing/2014/main" id="{A7F3151B-0432-44FF-85B1-2A47C8D4D57F}"/>
              </a:ext>
            </a:extLst>
          </p:cNvPr>
          <p:cNvSpPr>
            <a:spLocks noGrp="1"/>
          </p:cNvSpPr>
          <p:nvPr>
            <p:ph type="title"/>
          </p:nvPr>
        </p:nvSpPr>
        <p:spPr>
          <a:xfrm>
            <a:off x="623687" y="360520"/>
            <a:ext cx="10944262" cy="895415"/>
          </a:xfrm>
        </p:spPr>
        <p:txBody>
          <a:bodyPr>
            <a:normAutofit/>
          </a:bodyPr>
          <a:lstStyle/>
          <a:p>
            <a:pPr algn="ctr"/>
            <a:r>
              <a:rPr lang="en-US" sz="3600" dirty="0">
                <a:solidFill>
                  <a:schemeClr val="accent2">
                    <a:lumMod val="50000"/>
                  </a:schemeClr>
                </a:solidFill>
                <a:latin typeface="+mn-lt"/>
                <a:ea typeface="Tahoma" panose="020B0604030504040204" pitchFamily="34" charset="0"/>
                <a:cs typeface="Tahoma" panose="020B0604030504040204" pitchFamily="34" charset="0"/>
              </a:rPr>
              <a:t> Al Anwar Performance– YTD Sep’24</a:t>
            </a:r>
            <a:endParaRPr lang="en-US" sz="3600" dirty="0">
              <a:solidFill>
                <a:schemeClr val="accent2">
                  <a:lumMod val="50000"/>
                </a:schemeClr>
              </a:solidFill>
              <a:latin typeface="+mn-lt"/>
            </a:endParaRPr>
          </a:p>
        </p:txBody>
      </p:sp>
      <p:cxnSp>
        <p:nvCxnSpPr>
          <p:cNvPr id="6" name="Straight Connector 5">
            <a:extLst>
              <a:ext uri="{FF2B5EF4-FFF2-40B4-BE49-F238E27FC236}">
                <a16:creationId xmlns:a16="http://schemas.microsoft.com/office/drawing/2014/main" id="{2585D5C6-16E5-42CD-A689-2424C0556887}"/>
              </a:ext>
            </a:extLst>
          </p:cNvPr>
          <p:cNvCxnSpPr/>
          <p:nvPr/>
        </p:nvCxnSpPr>
        <p:spPr>
          <a:xfrm>
            <a:off x="0" y="126104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B583200-7A22-4427-AAA2-08DBC9B248D5}"/>
              </a:ext>
            </a:extLst>
          </p:cNvPr>
          <p:cNvSpPr/>
          <p:nvPr/>
        </p:nvSpPr>
        <p:spPr>
          <a:xfrm>
            <a:off x="-182" y="6728604"/>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FA02E7-FC4C-4E2E-B3F9-32E9BAF9E17B}"/>
              </a:ext>
            </a:extLst>
          </p:cNvPr>
          <p:cNvSpPr/>
          <p:nvPr/>
        </p:nvSpPr>
        <p:spPr>
          <a:xfrm>
            <a:off x="-182" y="6671982"/>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D0AADA-76EF-4925-8FC9-C49FED31E836}"/>
              </a:ext>
            </a:extLst>
          </p:cNvPr>
          <p:cNvSpPr/>
          <p:nvPr/>
        </p:nvSpPr>
        <p:spPr>
          <a:xfrm>
            <a:off x="0" y="-10999"/>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71AC4F0-42FF-454F-A273-431A8E369040}"/>
              </a:ext>
            </a:extLst>
          </p:cNvPr>
          <p:cNvSpPr/>
          <p:nvPr/>
        </p:nvSpPr>
        <p:spPr>
          <a:xfrm>
            <a:off x="-182" y="114109"/>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45D61DF-67D7-EA8F-344B-77A697C40B07}"/>
              </a:ext>
            </a:extLst>
          </p:cNvPr>
          <p:cNvSpPr/>
          <p:nvPr/>
        </p:nvSpPr>
        <p:spPr>
          <a:xfrm>
            <a:off x="623688" y="1312557"/>
            <a:ext cx="5472130" cy="3245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Income (OMR’000)</a:t>
            </a:r>
          </a:p>
        </p:txBody>
      </p:sp>
      <p:sp>
        <p:nvSpPr>
          <p:cNvPr id="10" name="Rectangle 9">
            <a:extLst>
              <a:ext uri="{FF2B5EF4-FFF2-40B4-BE49-F238E27FC236}">
                <a16:creationId xmlns:a16="http://schemas.microsoft.com/office/drawing/2014/main" id="{2EAAD0C1-66B2-9A39-B345-832F03A4B8FB}"/>
              </a:ext>
            </a:extLst>
          </p:cNvPr>
          <p:cNvSpPr/>
          <p:nvPr/>
        </p:nvSpPr>
        <p:spPr>
          <a:xfrm>
            <a:off x="6160654" y="1310400"/>
            <a:ext cx="5606900" cy="3245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Expenses (OMR'000)</a:t>
            </a:r>
          </a:p>
        </p:txBody>
      </p:sp>
      <p:sp>
        <p:nvSpPr>
          <p:cNvPr id="12" name="Rectangle 11">
            <a:extLst>
              <a:ext uri="{FF2B5EF4-FFF2-40B4-BE49-F238E27FC236}">
                <a16:creationId xmlns:a16="http://schemas.microsoft.com/office/drawing/2014/main" id="{F688CF10-69D4-F48C-AE80-08896AB8A0C8}"/>
              </a:ext>
            </a:extLst>
          </p:cNvPr>
          <p:cNvSpPr/>
          <p:nvPr/>
        </p:nvSpPr>
        <p:spPr>
          <a:xfrm>
            <a:off x="622883" y="3988890"/>
            <a:ext cx="5472130" cy="3245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Net Profit &amp; Other Comp. Income (OMR’000)</a:t>
            </a:r>
          </a:p>
        </p:txBody>
      </p:sp>
      <p:sp>
        <p:nvSpPr>
          <p:cNvPr id="13" name="Rectangle 12">
            <a:extLst>
              <a:ext uri="{FF2B5EF4-FFF2-40B4-BE49-F238E27FC236}">
                <a16:creationId xmlns:a16="http://schemas.microsoft.com/office/drawing/2014/main" id="{84F395C3-3AD5-1A23-8FD6-CA4A10A249EE}"/>
              </a:ext>
            </a:extLst>
          </p:cNvPr>
          <p:cNvSpPr/>
          <p:nvPr/>
        </p:nvSpPr>
        <p:spPr>
          <a:xfrm>
            <a:off x="6160654" y="3988889"/>
            <a:ext cx="5606903" cy="3245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Performance Overview</a:t>
            </a:r>
          </a:p>
        </p:txBody>
      </p:sp>
      <p:sp>
        <p:nvSpPr>
          <p:cNvPr id="16" name="TextBox 15">
            <a:extLst>
              <a:ext uri="{FF2B5EF4-FFF2-40B4-BE49-F238E27FC236}">
                <a16:creationId xmlns:a16="http://schemas.microsoft.com/office/drawing/2014/main" id="{10428AFD-1263-0C23-3DB0-00702E81C9D9}"/>
              </a:ext>
            </a:extLst>
          </p:cNvPr>
          <p:cNvSpPr txBox="1"/>
          <p:nvPr/>
        </p:nvSpPr>
        <p:spPr>
          <a:xfrm>
            <a:off x="6160645" y="4324382"/>
            <a:ext cx="5606905" cy="2308324"/>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US" altLang="en-US" sz="900" b="1" dirty="0">
                <a:latin typeface="+mn-lt"/>
              </a:rPr>
              <a:t>Share of results of associates: </a:t>
            </a:r>
            <a:r>
              <a:rPr lang="en-US" altLang="en-US" sz="900" dirty="0">
                <a:latin typeface="+mn-lt"/>
              </a:rPr>
              <a:t>Despite of loss reported by Al Maha and Alruwad School and lower profit of Oman Chlorine, company generated 122% higher SoP, mainly on account of improvements in the performance of Voltamp, Arabia Falcon, NDC and NABIL.</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900" b="1" dirty="0">
                <a:latin typeface="+mn-lt"/>
              </a:rPr>
              <a:t>Realized profit on sale of investment: </a:t>
            </a:r>
            <a:r>
              <a:rPr lang="en-US" altLang="en-US" sz="900" b="0" dirty="0">
                <a:latin typeface="+mn-lt"/>
              </a:rPr>
              <a:t>Out of 24.68% stake in Voltamp, the company has sold 4.68% stake </a:t>
            </a:r>
            <a:r>
              <a:rPr lang="en-US" altLang="en-US" sz="900" dirty="0"/>
              <a:t>and </a:t>
            </a:r>
            <a:r>
              <a:rPr lang="en-US" altLang="en-US" sz="900" b="0" dirty="0">
                <a:latin typeface="+mn-lt"/>
              </a:rPr>
              <a:t>received a sale consideration of OMR 1,253k and recorded a profit of OMR 435K in 2024. Further, company has sold an investment classified as FVTPL and recorded a profit of OMR 14K.</a:t>
            </a:r>
            <a:endParaRPr lang="en-US" altLang="en-US" sz="90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900" b="1" dirty="0">
                <a:latin typeface="+mn-lt"/>
              </a:rPr>
              <a:t>Unrealized profit on financial assets: </a:t>
            </a:r>
            <a:r>
              <a:rPr lang="en-US" altLang="en-US" sz="900" dirty="0">
                <a:latin typeface="+mn-lt"/>
              </a:rPr>
              <a:t>Fair value gain for the period is lower than last year, </a:t>
            </a:r>
            <a:r>
              <a:rPr lang="en-US" sz="900" dirty="0"/>
              <a:t>due to a significant upward movement in the price of DIDIC shares during last year from OMR 0.168 to OMR 0.236 per share. </a:t>
            </a:r>
            <a:endParaRPr lang="en-US" altLang="en-US" sz="90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b="1" kern="100" dirty="0">
                <a:effectLst/>
                <a:latin typeface="Calibri" panose="020F0502020204030204" pitchFamily="34" charset="0"/>
                <a:ea typeface="Calibri" panose="020F0502020204030204" pitchFamily="34" charset="0"/>
                <a:cs typeface="Times New Roman" panose="02020603050405020304" pitchFamily="18" charset="0"/>
              </a:rPr>
              <a:t>Admin Exp.: </a:t>
            </a:r>
            <a:r>
              <a:rPr lang="en-US" sz="900" kern="100" dirty="0">
                <a:effectLst/>
                <a:latin typeface="Calibri" panose="020F0502020204030204" pitchFamily="34" charset="0"/>
                <a:ea typeface="Calibri" panose="020F0502020204030204" pitchFamily="34" charset="0"/>
                <a:cs typeface="Times New Roman" panose="02020603050405020304" pitchFamily="18" charset="0"/>
              </a:rPr>
              <a:t>The increase in administrative expenses during the current year is mainly on account of the appointment of an additiona</a:t>
            </a:r>
            <a:r>
              <a:rPr lang="en-US" sz="900" kern="100" dirty="0">
                <a:latin typeface="Calibri" panose="020F0502020204030204" pitchFamily="34" charset="0"/>
                <a:ea typeface="Calibri" panose="020F0502020204030204" pitchFamily="34" charset="0"/>
                <a:cs typeface="Times New Roman" panose="02020603050405020304" pitchFamily="18" charset="0"/>
              </a:rPr>
              <a:t>l staff member.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b="1" dirty="0"/>
              <a:t>Other Comprehensive Income:</a:t>
            </a:r>
            <a:r>
              <a:rPr lang="en-US" sz="900" dirty="0"/>
              <a:t> </a:t>
            </a:r>
            <a:r>
              <a:rPr lang="en-US" sz="900" b="0" dirty="0"/>
              <a:t>OCI reflects changes in the fair value of investments classified as FVOCI and the company's share of other comprehensive income from its associates. OCI income for the period stands at OMR 194K, a significant decrease compared to last year’s OMR 1,348K. The previous year's higher OCI was primarily due to an increase in DIDIC's share price and a rise in Bank Dhofar's share price from OMR 0.160 to OMR 0.170.</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b="0" dirty="0"/>
              <a:t>Additionally, the company recorded OMR 144K as its share of OCI from VE, AFIC, and Oman Chlorine, compared to last year’s OMR 507K, which included OMR 480K from Alruwad.</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429DA1-5AC9-7C20-8FBA-079FDCA47633}"/>
              </a:ext>
            </a:extLst>
          </p:cNvPr>
          <p:cNvSpPr>
            <a:spLocks noGrp="1"/>
          </p:cNvSpPr>
          <p:nvPr>
            <p:ph type="sldNum" sz="quarter" idx="12"/>
          </p:nvPr>
        </p:nvSpPr>
        <p:spPr/>
        <p:txBody>
          <a:bodyPr/>
          <a:lstStyle/>
          <a:p>
            <a:fld id="{70EC9206-40C2-4988-907B-F68DF1318569}" type="slidenum">
              <a:rPr lang="en-US" smtClean="0"/>
              <a:pPr/>
              <a:t>4</a:t>
            </a:fld>
            <a:endParaRPr lang="en-US" dirty="0"/>
          </a:p>
        </p:txBody>
      </p:sp>
      <p:graphicFrame>
        <p:nvGraphicFramePr>
          <p:cNvPr id="5" name="Chart 4">
            <a:extLst>
              <a:ext uri="{FF2B5EF4-FFF2-40B4-BE49-F238E27FC236}">
                <a16:creationId xmlns:a16="http://schemas.microsoft.com/office/drawing/2014/main" id="{FCC119E6-6539-CE24-37BB-73B4268DFC0A}"/>
              </a:ext>
            </a:extLst>
          </p:cNvPr>
          <p:cNvGraphicFramePr>
            <a:graphicFrameLocks/>
          </p:cNvGraphicFramePr>
          <p:nvPr>
            <p:extLst>
              <p:ext uri="{D42A27DB-BD31-4B8C-83A1-F6EECF244321}">
                <p14:modId xmlns:p14="http://schemas.microsoft.com/office/powerpoint/2010/main" val="2843725725"/>
              </p:ext>
            </p:extLst>
          </p:nvPr>
        </p:nvGraphicFramePr>
        <p:xfrm>
          <a:off x="622871" y="1644239"/>
          <a:ext cx="5472130" cy="22998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2BA49A73-0C7A-D39F-30F7-EC402A25CE5C}"/>
              </a:ext>
            </a:extLst>
          </p:cNvPr>
          <p:cNvGraphicFramePr>
            <a:graphicFrameLocks/>
          </p:cNvGraphicFramePr>
          <p:nvPr>
            <p:extLst>
              <p:ext uri="{D42A27DB-BD31-4B8C-83A1-F6EECF244321}">
                <p14:modId xmlns:p14="http://schemas.microsoft.com/office/powerpoint/2010/main" val="573339850"/>
              </p:ext>
            </p:extLst>
          </p:nvPr>
        </p:nvGraphicFramePr>
        <p:xfrm>
          <a:off x="622870" y="4313442"/>
          <a:ext cx="5472129" cy="22961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A93DFB91-76E0-B669-23E9-C7AF89CCC5F9}"/>
              </a:ext>
            </a:extLst>
          </p:cNvPr>
          <p:cNvGraphicFramePr>
            <a:graphicFrameLocks/>
          </p:cNvGraphicFramePr>
          <p:nvPr>
            <p:extLst>
              <p:ext uri="{D42A27DB-BD31-4B8C-83A1-F6EECF244321}">
                <p14:modId xmlns:p14="http://schemas.microsoft.com/office/powerpoint/2010/main" val="1796452500"/>
              </p:ext>
            </p:extLst>
          </p:nvPr>
        </p:nvGraphicFramePr>
        <p:xfrm>
          <a:off x="6160639" y="1634954"/>
          <a:ext cx="5606899" cy="2299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9568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5C8599-325D-4895-9F45-6D9646F50698}"/>
              </a:ext>
            </a:extLst>
          </p:cNvPr>
          <p:cNvPicPr>
            <a:picLocks noChangeAspect="1"/>
          </p:cNvPicPr>
          <p:nvPr/>
        </p:nvPicPr>
        <p:blipFill>
          <a:blip r:embed="rId3"/>
          <a:stretch>
            <a:fillRect/>
          </a:stretch>
        </p:blipFill>
        <p:spPr>
          <a:xfrm>
            <a:off x="9466444" y="163313"/>
            <a:ext cx="2725556" cy="1295742"/>
          </a:xfrm>
          <a:prstGeom prst="rect">
            <a:avLst/>
          </a:prstGeom>
        </p:spPr>
      </p:pic>
      <p:sp>
        <p:nvSpPr>
          <p:cNvPr id="2" name="Title 1">
            <a:extLst>
              <a:ext uri="{FF2B5EF4-FFF2-40B4-BE49-F238E27FC236}">
                <a16:creationId xmlns:a16="http://schemas.microsoft.com/office/drawing/2014/main" id="{A7F3151B-0432-44FF-85B1-2A47C8D4D57F}"/>
              </a:ext>
            </a:extLst>
          </p:cNvPr>
          <p:cNvSpPr>
            <a:spLocks noGrp="1"/>
          </p:cNvSpPr>
          <p:nvPr>
            <p:ph type="title"/>
          </p:nvPr>
        </p:nvSpPr>
        <p:spPr>
          <a:xfrm>
            <a:off x="623687" y="360520"/>
            <a:ext cx="10944262" cy="895415"/>
          </a:xfrm>
        </p:spPr>
        <p:txBody>
          <a:bodyPr>
            <a:normAutofit/>
          </a:bodyPr>
          <a:lstStyle/>
          <a:p>
            <a:r>
              <a:rPr lang="en-US" sz="3300" dirty="0">
                <a:solidFill>
                  <a:schemeClr val="accent2">
                    <a:lumMod val="50000"/>
                  </a:schemeClr>
                </a:solidFill>
                <a:latin typeface="+mn-lt"/>
                <a:ea typeface="Tahoma" panose="020B0604030504040204" pitchFamily="34" charset="0"/>
                <a:cs typeface="Tahoma" panose="020B0604030504040204" pitchFamily="34" charset="0"/>
              </a:rPr>
              <a:t>Performance of Associate Companies – June’24 (6M)</a:t>
            </a:r>
            <a:endParaRPr lang="en-US" sz="3300" dirty="0">
              <a:solidFill>
                <a:schemeClr val="accent2">
                  <a:lumMod val="50000"/>
                </a:schemeClr>
              </a:solidFill>
              <a:latin typeface="+mn-lt"/>
            </a:endParaRPr>
          </a:p>
        </p:txBody>
      </p:sp>
      <p:cxnSp>
        <p:nvCxnSpPr>
          <p:cNvPr id="6" name="Straight Connector 5">
            <a:extLst>
              <a:ext uri="{FF2B5EF4-FFF2-40B4-BE49-F238E27FC236}">
                <a16:creationId xmlns:a16="http://schemas.microsoft.com/office/drawing/2014/main" id="{2585D5C6-16E5-42CD-A689-2424C0556887}"/>
              </a:ext>
            </a:extLst>
          </p:cNvPr>
          <p:cNvCxnSpPr/>
          <p:nvPr/>
        </p:nvCxnSpPr>
        <p:spPr>
          <a:xfrm>
            <a:off x="0" y="126104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B583200-7A22-4427-AAA2-08DBC9B248D5}"/>
              </a:ext>
            </a:extLst>
          </p:cNvPr>
          <p:cNvSpPr/>
          <p:nvPr/>
        </p:nvSpPr>
        <p:spPr>
          <a:xfrm>
            <a:off x="-182" y="6728604"/>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FA02E7-FC4C-4E2E-B3F9-32E9BAF9E17B}"/>
              </a:ext>
            </a:extLst>
          </p:cNvPr>
          <p:cNvSpPr/>
          <p:nvPr/>
        </p:nvSpPr>
        <p:spPr>
          <a:xfrm>
            <a:off x="-182" y="6671982"/>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D0AADA-76EF-4925-8FC9-C49FED31E836}"/>
              </a:ext>
            </a:extLst>
          </p:cNvPr>
          <p:cNvSpPr/>
          <p:nvPr/>
        </p:nvSpPr>
        <p:spPr>
          <a:xfrm>
            <a:off x="0" y="-10999"/>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71AC4F0-42FF-454F-A273-431A8E369040}"/>
              </a:ext>
            </a:extLst>
          </p:cNvPr>
          <p:cNvSpPr/>
          <p:nvPr/>
        </p:nvSpPr>
        <p:spPr>
          <a:xfrm>
            <a:off x="-182" y="114109"/>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45D61DF-67D7-EA8F-344B-77A697C40B07}"/>
              </a:ext>
            </a:extLst>
          </p:cNvPr>
          <p:cNvSpPr/>
          <p:nvPr/>
        </p:nvSpPr>
        <p:spPr>
          <a:xfrm>
            <a:off x="623688" y="1312557"/>
            <a:ext cx="5472130" cy="3245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Revenue (OMR’000)</a:t>
            </a:r>
          </a:p>
        </p:txBody>
      </p:sp>
      <p:sp>
        <p:nvSpPr>
          <p:cNvPr id="10" name="Rectangle 9">
            <a:extLst>
              <a:ext uri="{FF2B5EF4-FFF2-40B4-BE49-F238E27FC236}">
                <a16:creationId xmlns:a16="http://schemas.microsoft.com/office/drawing/2014/main" id="{2EAAD0C1-66B2-9A39-B345-832F03A4B8FB}"/>
              </a:ext>
            </a:extLst>
          </p:cNvPr>
          <p:cNvSpPr/>
          <p:nvPr/>
        </p:nvSpPr>
        <p:spPr>
          <a:xfrm>
            <a:off x="6160654" y="1310400"/>
            <a:ext cx="5948734" cy="3245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Net Profit (OMR'000)</a:t>
            </a:r>
          </a:p>
        </p:txBody>
      </p:sp>
      <p:sp>
        <p:nvSpPr>
          <p:cNvPr id="12" name="Rectangle 11">
            <a:extLst>
              <a:ext uri="{FF2B5EF4-FFF2-40B4-BE49-F238E27FC236}">
                <a16:creationId xmlns:a16="http://schemas.microsoft.com/office/drawing/2014/main" id="{F688CF10-69D4-F48C-AE80-08896AB8A0C8}"/>
              </a:ext>
            </a:extLst>
          </p:cNvPr>
          <p:cNvSpPr/>
          <p:nvPr/>
        </p:nvSpPr>
        <p:spPr>
          <a:xfrm>
            <a:off x="622883" y="3988890"/>
            <a:ext cx="5472130" cy="3245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sz="1400" b="0" i="0" u="none" strike="noStrike" kern="1200" spc="0" baseline="0">
                <a:solidFill>
                  <a:prstClr val="black">
                    <a:lumMod val="65000"/>
                    <a:lumOff val="35000"/>
                  </a:prstClr>
                </a:solidFill>
                <a:latin typeface="+mn-lt"/>
                <a:ea typeface="+mn-ea"/>
                <a:cs typeface="+mn-cs"/>
              </a:defRPr>
            </a:pPr>
            <a:r>
              <a:rPr lang="en-US" sz="1400" b="1" dirty="0">
                <a:solidFill>
                  <a:schemeClr val="bg1"/>
                </a:solidFill>
              </a:rPr>
              <a:t>Share of Profit</a:t>
            </a:r>
            <a:r>
              <a:rPr lang="en-US" sz="1400" b="1" baseline="0" dirty="0">
                <a:solidFill>
                  <a:schemeClr val="bg1"/>
                </a:solidFill>
              </a:rPr>
              <a:t> (OMR’000)</a:t>
            </a:r>
            <a:endParaRPr lang="en-US" sz="1400" b="1" dirty="0">
              <a:solidFill>
                <a:schemeClr val="bg1"/>
              </a:solidFill>
            </a:endParaRPr>
          </a:p>
        </p:txBody>
      </p:sp>
      <p:sp>
        <p:nvSpPr>
          <p:cNvPr id="13" name="Rectangle 12">
            <a:extLst>
              <a:ext uri="{FF2B5EF4-FFF2-40B4-BE49-F238E27FC236}">
                <a16:creationId xmlns:a16="http://schemas.microsoft.com/office/drawing/2014/main" id="{84F395C3-3AD5-1A23-8FD6-CA4A10A249EE}"/>
              </a:ext>
            </a:extLst>
          </p:cNvPr>
          <p:cNvSpPr/>
          <p:nvPr/>
        </p:nvSpPr>
        <p:spPr>
          <a:xfrm>
            <a:off x="6160654" y="3988889"/>
            <a:ext cx="5948735" cy="3245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Management Comments</a:t>
            </a:r>
          </a:p>
        </p:txBody>
      </p:sp>
      <p:sp>
        <p:nvSpPr>
          <p:cNvPr id="16" name="TextBox 15">
            <a:extLst>
              <a:ext uri="{FF2B5EF4-FFF2-40B4-BE49-F238E27FC236}">
                <a16:creationId xmlns:a16="http://schemas.microsoft.com/office/drawing/2014/main" id="{10428AFD-1263-0C23-3DB0-00702E81C9D9}"/>
              </a:ext>
            </a:extLst>
          </p:cNvPr>
          <p:cNvSpPr txBox="1"/>
          <p:nvPr/>
        </p:nvSpPr>
        <p:spPr>
          <a:xfrm>
            <a:off x="6160653" y="4313442"/>
            <a:ext cx="5948737" cy="2354491"/>
          </a:xfrm>
          <a:prstGeom prst="rect">
            <a:avLst/>
          </a:prstGeom>
          <a:solidFill>
            <a:schemeClr val="accent3">
              <a:lumMod val="20000"/>
              <a:lumOff val="80000"/>
            </a:schemeClr>
          </a:solidFill>
          <a:ln>
            <a:solidFill>
              <a:schemeClr val="accent3"/>
            </a:solidFill>
          </a:ln>
        </p:spPr>
        <p:txBody>
          <a:bodyPr wrap="square" rtlCol="0">
            <a:spAutoFit/>
          </a:bodyPr>
          <a:lstStyle/>
          <a:p>
            <a:pPr marL="171450" marR="0" indent="-171450" algn="just">
              <a:spcBef>
                <a:spcPts val="0"/>
              </a:spcBef>
              <a:spcAft>
                <a:spcPts val="0"/>
              </a:spcAft>
              <a:buFont typeface="Arial" panose="020B0604020202020204" pitchFamily="34" charset="0"/>
              <a:buChar char="•"/>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All of our Associate Companies, except Alruwad School, are listed companies. Investors and financial analysts can obtain more details from MSX. Al Anwar </a:t>
            </a:r>
          </a:p>
          <a:p>
            <a:pPr marL="171450" marR="0" indent="-171450" algn="just">
              <a:spcBef>
                <a:spcPts val="0"/>
              </a:spcBef>
              <a:spcAft>
                <a:spcPts val="0"/>
              </a:spcAft>
              <a:buFont typeface="Arial" panose="020B0604020202020204" pitchFamily="34" charset="0"/>
              <a:buChar char="•"/>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The performance of Voltamp, NDC, AFIC and NABIL has improved compared to last year, reporting better profits. On the other hand, Al Maha, Alruwad School, and Oman Chlorine reported either losses or lower profits compared to last year.</a:t>
            </a:r>
          </a:p>
          <a:p>
            <a:pPr marL="171450" marR="0" indent="-171450" algn="just">
              <a:spcBef>
                <a:spcPts val="0"/>
              </a:spcBef>
              <a:spcAft>
                <a:spcPts val="0"/>
              </a:spcAft>
              <a:buFont typeface="Arial" panose="020B0604020202020204" pitchFamily="34" charset="0"/>
              <a:buChar char="•"/>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A major decline was noted in the performance of Al Maha due to a share of loss of OMR 864k recorded from its newly acquired associate, Al Hael Ceramics LLC, and a decline in revenue due to increased competition from low-cost imported tiles and </a:t>
            </a:r>
            <a:r>
              <a:rPr lang="en-US" sz="1050" dirty="0">
                <a:effectLst/>
                <a:latin typeface="Calibri" panose="020F0502020204030204" pitchFamily="34" charset="0"/>
                <a:ea typeface="Calibri" panose="020F0502020204030204" pitchFamily="34" charset="0"/>
              </a:rPr>
              <a:t>increased logistics costs due to geopolitical tensions in the region. </a:t>
            </a:r>
            <a:endParaRPr lang="en-US"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Alruwad School has reported lower revenue and a loss for the six-month period ending on July 31, 2024. This is primarily due to a lower number of students enrolled in the school during the academic year. </a:t>
            </a:r>
          </a:p>
          <a:p>
            <a:pPr marL="171450" indent="-171450" algn="just">
              <a:buFont typeface="Arial" panose="020B0604020202020204" pitchFamily="34" charset="0"/>
              <a:buChar char="•"/>
            </a:pPr>
            <a:r>
              <a:rPr lang="en-US" sz="1050" kern="100" dirty="0">
                <a:effectLst/>
                <a:latin typeface="Calibri" panose="020F0502020204030204" pitchFamily="34" charset="0"/>
                <a:ea typeface="Calibri" panose="020F0502020204030204" pitchFamily="34" charset="0"/>
                <a:cs typeface="Times New Roman" panose="02020603050405020304" pitchFamily="18" charset="0"/>
              </a:rPr>
              <a:t>Oman Chlorine has underperformed mainly due to lower selling prices of Caustic products and increased cost of borrowing.</a:t>
            </a:r>
          </a:p>
        </p:txBody>
      </p:sp>
      <p:sp>
        <p:nvSpPr>
          <p:cNvPr id="3" name="Slide Number Placeholder 2">
            <a:extLst>
              <a:ext uri="{FF2B5EF4-FFF2-40B4-BE49-F238E27FC236}">
                <a16:creationId xmlns:a16="http://schemas.microsoft.com/office/drawing/2014/main" id="{C96E9977-674E-DDE1-62B8-318D04318FFD}"/>
              </a:ext>
            </a:extLst>
          </p:cNvPr>
          <p:cNvSpPr>
            <a:spLocks noGrp="1"/>
          </p:cNvSpPr>
          <p:nvPr>
            <p:ph type="sldNum" sz="quarter" idx="12"/>
          </p:nvPr>
        </p:nvSpPr>
        <p:spPr/>
        <p:txBody>
          <a:bodyPr/>
          <a:lstStyle/>
          <a:p>
            <a:fld id="{70EC9206-40C2-4988-907B-F68DF1318569}" type="slidenum">
              <a:rPr lang="en-US" smtClean="0"/>
              <a:pPr/>
              <a:t>5</a:t>
            </a:fld>
            <a:endParaRPr lang="en-US" dirty="0"/>
          </a:p>
        </p:txBody>
      </p:sp>
      <p:graphicFrame>
        <p:nvGraphicFramePr>
          <p:cNvPr id="5" name="Chart 4">
            <a:extLst>
              <a:ext uri="{FF2B5EF4-FFF2-40B4-BE49-F238E27FC236}">
                <a16:creationId xmlns:a16="http://schemas.microsoft.com/office/drawing/2014/main" id="{C4C56602-7514-0056-8887-E88F4C2C7F6C}"/>
              </a:ext>
            </a:extLst>
          </p:cNvPr>
          <p:cNvGraphicFramePr>
            <a:graphicFrameLocks/>
          </p:cNvGraphicFramePr>
          <p:nvPr>
            <p:extLst>
              <p:ext uri="{D42A27DB-BD31-4B8C-83A1-F6EECF244321}">
                <p14:modId xmlns:p14="http://schemas.microsoft.com/office/powerpoint/2010/main" val="298402803"/>
              </p:ext>
            </p:extLst>
          </p:nvPr>
        </p:nvGraphicFramePr>
        <p:xfrm>
          <a:off x="622877" y="1643869"/>
          <a:ext cx="5472129" cy="23018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ADD2A88D-1EC5-F1FA-0D0D-45B8D13CB369}"/>
              </a:ext>
            </a:extLst>
          </p:cNvPr>
          <p:cNvGraphicFramePr>
            <a:graphicFrameLocks/>
          </p:cNvGraphicFramePr>
          <p:nvPr>
            <p:extLst>
              <p:ext uri="{D42A27DB-BD31-4B8C-83A1-F6EECF244321}">
                <p14:modId xmlns:p14="http://schemas.microsoft.com/office/powerpoint/2010/main" val="1673871735"/>
              </p:ext>
            </p:extLst>
          </p:nvPr>
        </p:nvGraphicFramePr>
        <p:xfrm>
          <a:off x="6160653" y="1642082"/>
          <a:ext cx="5948734" cy="22923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29D30F6C-09A7-7D43-D8C5-B159A96FC56F}"/>
              </a:ext>
            </a:extLst>
          </p:cNvPr>
          <p:cNvGraphicFramePr>
            <a:graphicFrameLocks/>
          </p:cNvGraphicFramePr>
          <p:nvPr>
            <p:extLst>
              <p:ext uri="{D42A27DB-BD31-4B8C-83A1-F6EECF244321}">
                <p14:modId xmlns:p14="http://schemas.microsoft.com/office/powerpoint/2010/main" val="350670037"/>
              </p:ext>
            </p:extLst>
          </p:nvPr>
        </p:nvGraphicFramePr>
        <p:xfrm>
          <a:off x="622877" y="4313441"/>
          <a:ext cx="5472128" cy="227576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8277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5C8599-325D-4895-9F45-6D9646F50698}"/>
              </a:ext>
            </a:extLst>
          </p:cNvPr>
          <p:cNvPicPr>
            <a:picLocks noChangeAspect="1"/>
          </p:cNvPicPr>
          <p:nvPr/>
        </p:nvPicPr>
        <p:blipFill>
          <a:blip r:embed="rId2"/>
          <a:stretch>
            <a:fillRect/>
          </a:stretch>
        </p:blipFill>
        <p:spPr>
          <a:xfrm>
            <a:off x="9466444" y="163313"/>
            <a:ext cx="2725556" cy="1295742"/>
          </a:xfrm>
          <a:prstGeom prst="rect">
            <a:avLst/>
          </a:prstGeom>
        </p:spPr>
      </p:pic>
      <p:sp>
        <p:nvSpPr>
          <p:cNvPr id="2" name="Title 1">
            <a:extLst>
              <a:ext uri="{FF2B5EF4-FFF2-40B4-BE49-F238E27FC236}">
                <a16:creationId xmlns:a16="http://schemas.microsoft.com/office/drawing/2014/main" id="{A7F3151B-0432-44FF-85B1-2A47C8D4D57F}"/>
              </a:ext>
            </a:extLst>
          </p:cNvPr>
          <p:cNvSpPr>
            <a:spLocks noGrp="1"/>
          </p:cNvSpPr>
          <p:nvPr>
            <p:ph type="title"/>
          </p:nvPr>
        </p:nvSpPr>
        <p:spPr>
          <a:xfrm>
            <a:off x="623687" y="360520"/>
            <a:ext cx="10944262" cy="895415"/>
          </a:xfrm>
        </p:spPr>
        <p:txBody>
          <a:bodyPr>
            <a:normAutofit/>
          </a:bodyPr>
          <a:lstStyle/>
          <a:p>
            <a:r>
              <a:rPr lang="en-US" sz="36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Performance of Associates – YTD Sept’24 (9M)</a:t>
            </a:r>
            <a:endParaRPr lang="en-US" dirty="0"/>
          </a:p>
        </p:txBody>
      </p:sp>
      <p:cxnSp>
        <p:nvCxnSpPr>
          <p:cNvPr id="6" name="Straight Connector 5">
            <a:extLst>
              <a:ext uri="{FF2B5EF4-FFF2-40B4-BE49-F238E27FC236}">
                <a16:creationId xmlns:a16="http://schemas.microsoft.com/office/drawing/2014/main" id="{2585D5C6-16E5-42CD-A689-2424C0556887}"/>
              </a:ext>
            </a:extLst>
          </p:cNvPr>
          <p:cNvCxnSpPr/>
          <p:nvPr/>
        </p:nvCxnSpPr>
        <p:spPr>
          <a:xfrm>
            <a:off x="0" y="126104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B583200-7A22-4427-AAA2-08DBC9B248D5}"/>
              </a:ext>
            </a:extLst>
          </p:cNvPr>
          <p:cNvSpPr/>
          <p:nvPr/>
        </p:nvSpPr>
        <p:spPr>
          <a:xfrm>
            <a:off x="-182" y="6728604"/>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FA02E7-FC4C-4E2E-B3F9-32E9BAF9E17B}"/>
              </a:ext>
            </a:extLst>
          </p:cNvPr>
          <p:cNvSpPr/>
          <p:nvPr/>
        </p:nvSpPr>
        <p:spPr>
          <a:xfrm>
            <a:off x="-182" y="6671982"/>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D0AADA-76EF-4925-8FC9-C49FED31E836}"/>
              </a:ext>
            </a:extLst>
          </p:cNvPr>
          <p:cNvSpPr/>
          <p:nvPr/>
        </p:nvSpPr>
        <p:spPr>
          <a:xfrm>
            <a:off x="0" y="-10999"/>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71AC4F0-42FF-454F-A273-431A8E369040}"/>
              </a:ext>
            </a:extLst>
          </p:cNvPr>
          <p:cNvSpPr/>
          <p:nvPr/>
        </p:nvSpPr>
        <p:spPr>
          <a:xfrm>
            <a:off x="-182" y="114109"/>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7835E534-FB5B-4BA6-9E48-6B5EDD782236}"/>
              </a:ext>
            </a:extLst>
          </p:cNvPr>
          <p:cNvSpPr>
            <a:spLocks noGrp="1"/>
          </p:cNvSpPr>
          <p:nvPr>
            <p:ph type="ftr" sz="quarter" idx="11"/>
          </p:nvPr>
        </p:nvSpPr>
        <p:spPr/>
        <p:txBody>
          <a:bodyPr/>
          <a:lstStyle/>
          <a:p>
            <a:r>
              <a:rPr lang="en-US"/>
              <a:t>Strictly Private and Confidential </a:t>
            </a:r>
            <a:endParaRPr lang="en-US" dirty="0"/>
          </a:p>
        </p:txBody>
      </p:sp>
      <p:sp>
        <p:nvSpPr>
          <p:cNvPr id="3" name="Slide Number Placeholder 2">
            <a:extLst>
              <a:ext uri="{FF2B5EF4-FFF2-40B4-BE49-F238E27FC236}">
                <a16:creationId xmlns:a16="http://schemas.microsoft.com/office/drawing/2014/main" id="{7879297E-BDDB-E6F2-793C-FD66D59899AC}"/>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7" name="Action Button: Go Home 4">
            <a:hlinkClick r:id="" action="ppaction://hlinkshowjump?jump=lastslideviewed" highlightClick="1"/>
            <a:extLst>
              <a:ext uri="{FF2B5EF4-FFF2-40B4-BE49-F238E27FC236}">
                <a16:creationId xmlns:a16="http://schemas.microsoft.com/office/drawing/2014/main" id="{1FA12BD9-F2AA-5C8B-BB54-37DC6C320454}"/>
              </a:ext>
            </a:extLst>
          </p:cNvPr>
          <p:cNvSpPr/>
          <p:nvPr/>
        </p:nvSpPr>
        <p:spPr>
          <a:xfrm>
            <a:off x="11567949" y="6076060"/>
            <a:ext cx="524350" cy="392802"/>
          </a:xfrm>
          <a:prstGeom prst="actionButtonHom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a:extLst>
              <a:ext uri="{FF2B5EF4-FFF2-40B4-BE49-F238E27FC236}">
                <a16:creationId xmlns:a16="http://schemas.microsoft.com/office/drawing/2014/main" id="{1EF1657A-EC11-4131-A4A3-0FE4677D34D4}"/>
              </a:ext>
            </a:extLst>
          </p:cNvPr>
          <p:cNvGraphicFramePr>
            <a:graphicFrameLocks/>
          </p:cNvGraphicFramePr>
          <p:nvPr>
            <p:extLst>
              <p:ext uri="{D42A27DB-BD31-4B8C-83A1-F6EECF244321}">
                <p14:modId xmlns:p14="http://schemas.microsoft.com/office/powerpoint/2010/main" val="3339841686"/>
              </p:ext>
            </p:extLst>
          </p:nvPr>
        </p:nvGraphicFramePr>
        <p:xfrm>
          <a:off x="549816" y="1416036"/>
          <a:ext cx="5833891" cy="2478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11457D91-4DAF-4B8C-8AF0-6A531F6901EF}"/>
              </a:ext>
            </a:extLst>
          </p:cNvPr>
          <p:cNvGraphicFramePr>
            <a:graphicFrameLocks/>
          </p:cNvGraphicFramePr>
          <p:nvPr>
            <p:extLst>
              <p:ext uri="{D42A27DB-BD31-4B8C-83A1-F6EECF244321}">
                <p14:modId xmlns:p14="http://schemas.microsoft.com/office/powerpoint/2010/main" val="2749197557"/>
              </p:ext>
            </p:extLst>
          </p:nvPr>
        </p:nvGraphicFramePr>
        <p:xfrm>
          <a:off x="6469166" y="1422820"/>
          <a:ext cx="5098781" cy="24718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DA5FF8B8-E6DC-4171-AA0F-1324ECE8F9AA}"/>
              </a:ext>
            </a:extLst>
          </p:cNvPr>
          <p:cNvGraphicFramePr>
            <a:graphicFrameLocks/>
          </p:cNvGraphicFramePr>
          <p:nvPr>
            <p:extLst>
              <p:ext uri="{D42A27DB-BD31-4B8C-83A1-F6EECF244321}">
                <p14:modId xmlns:p14="http://schemas.microsoft.com/office/powerpoint/2010/main" val="54296275"/>
              </p:ext>
            </p:extLst>
          </p:nvPr>
        </p:nvGraphicFramePr>
        <p:xfrm>
          <a:off x="549815" y="3951245"/>
          <a:ext cx="5833891" cy="2405103"/>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16">
            <a:extLst>
              <a:ext uri="{FF2B5EF4-FFF2-40B4-BE49-F238E27FC236}">
                <a16:creationId xmlns:a16="http://schemas.microsoft.com/office/drawing/2014/main" id="{13FE2B30-59B3-0C4B-E280-E704D6F640C6}"/>
              </a:ext>
            </a:extLst>
          </p:cNvPr>
          <p:cNvSpPr/>
          <p:nvPr/>
        </p:nvSpPr>
        <p:spPr>
          <a:xfrm>
            <a:off x="6469167" y="3953302"/>
            <a:ext cx="5098780" cy="26179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Performance Overview</a:t>
            </a:r>
          </a:p>
        </p:txBody>
      </p:sp>
      <p:sp>
        <p:nvSpPr>
          <p:cNvPr id="18" name="TextBox 17">
            <a:extLst>
              <a:ext uri="{FF2B5EF4-FFF2-40B4-BE49-F238E27FC236}">
                <a16:creationId xmlns:a16="http://schemas.microsoft.com/office/drawing/2014/main" id="{6F1932D7-10B4-2873-AF07-D2AA29F470F7}"/>
              </a:ext>
            </a:extLst>
          </p:cNvPr>
          <p:cNvSpPr txBox="1"/>
          <p:nvPr/>
        </p:nvSpPr>
        <p:spPr>
          <a:xfrm>
            <a:off x="6469166" y="4207978"/>
            <a:ext cx="5098782" cy="1631216"/>
          </a:xfrm>
          <a:prstGeom prst="rect">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 above performance details of Alruwad School have not been included as the results will be disclosed in the 9-month (Dec 2024) Financial Statements.  </a:t>
            </a:r>
            <a:endParaRPr lang="en-US" altLang="en-US" sz="1000" dirty="0">
              <a:latin typeface="+mn-l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0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000" dirty="0">
              <a:latin typeface="+mn-l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0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000" dirty="0">
              <a:latin typeface="+mn-l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0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000" dirty="0">
              <a:latin typeface="+mn-lt"/>
            </a:endParaRPr>
          </a:p>
          <a:p>
            <a:pPr marR="0" lvl="0" algn="just" defTabSz="914400" rtl="0" eaLnBrk="1" fontAlgn="auto" latinLnBrk="0" hangingPunct="1">
              <a:lnSpc>
                <a:spcPct val="100000"/>
              </a:lnSpc>
              <a:spcBef>
                <a:spcPts val="0"/>
              </a:spcBef>
              <a:spcAft>
                <a:spcPts val="0"/>
              </a:spcAft>
              <a:buClrTx/>
              <a:buSzTx/>
              <a:tabLst/>
              <a:defRPr/>
            </a:pPr>
            <a:endParaRPr lang="en-US" altLang="en-US" sz="1000" dirty="0">
              <a:latin typeface="+mn-l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1214826"/>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5C8599-325D-4895-9F45-6D9646F50698}"/>
              </a:ext>
            </a:extLst>
          </p:cNvPr>
          <p:cNvPicPr>
            <a:picLocks noChangeAspect="1"/>
          </p:cNvPicPr>
          <p:nvPr/>
        </p:nvPicPr>
        <p:blipFill>
          <a:blip r:embed="rId2"/>
          <a:stretch>
            <a:fillRect/>
          </a:stretch>
        </p:blipFill>
        <p:spPr>
          <a:xfrm>
            <a:off x="9466444" y="163313"/>
            <a:ext cx="2725556" cy="1295742"/>
          </a:xfrm>
          <a:prstGeom prst="rect">
            <a:avLst/>
          </a:prstGeom>
        </p:spPr>
      </p:pic>
      <p:sp>
        <p:nvSpPr>
          <p:cNvPr id="2" name="Title 1">
            <a:extLst>
              <a:ext uri="{FF2B5EF4-FFF2-40B4-BE49-F238E27FC236}">
                <a16:creationId xmlns:a16="http://schemas.microsoft.com/office/drawing/2014/main" id="{A7F3151B-0432-44FF-85B1-2A47C8D4D57F}"/>
              </a:ext>
            </a:extLst>
          </p:cNvPr>
          <p:cNvSpPr>
            <a:spLocks noGrp="1"/>
          </p:cNvSpPr>
          <p:nvPr>
            <p:ph type="title"/>
          </p:nvPr>
        </p:nvSpPr>
        <p:spPr>
          <a:xfrm>
            <a:off x="117264" y="365125"/>
            <a:ext cx="10515600" cy="888786"/>
          </a:xfrm>
        </p:spPr>
        <p:txBody>
          <a:bodyPr anchor="ctr"/>
          <a:lstStyle/>
          <a:p>
            <a:pPr algn="ctr"/>
            <a:r>
              <a:rPr lang="en-US" sz="3600" cap="all" dirty="0">
                <a:solidFill>
                  <a:schemeClr val="accent2">
                    <a:lumMod val="50000"/>
                  </a:schemeClr>
                </a:solidFill>
                <a:latin typeface="+mn-lt"/>
              </a:rPr>
              <a:t>Financial Overview – Balance Sheet   </a:t>
            </a:r>
            <a:endParaRPr lang="en-US" dirty="0">
              <a:solidFill>
                <a:schemeClr val="accent2">
                  <a:lumMod val="50000"/>
                </a:schemeClr>
              </a:solidFill>
              <a:latin typeface="+mn-lt"/>
            </a:endParaRPr>
          </a:p>
        </p:txBody>
      </p:sp>
      <p:cxnSp>
        <p:nvCxnSpPr>
          <p:cNvPr id="6" name="Straight Connector 5">
            <a:extLst>
              <a:ext uri="{FF2B5EF4-FFF2-40B4-BE49-F238E27FC236}">
                <a16:creationId xmlns:a16="http://schemas.microsoft.com/office/drawing/2014/main" id="{2585D5C6-16E5-42CD-A689-2424C0556887}"/>
              </a:ext>
            </a:extLst>
          </p:cNvPr>
          <p:cNvCxnSpPr/>
          <p:nvPr/>
        </p:nvCxnSpPr>
        <p:spPr>
          <a:xfrm>
            <a:off x="0" y="126104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B583200-7A22-4427-AAA2-08DBC9B248D5}"/>
              </a:ext>
            </a:extLst>
          </p:cNvPr>
          <p:cNvSpPr/>
          <p:nvPr/>
        </p:nvSpPr>
        <p:spPr>
          <a:xfrm>
            <a:off x="-182" y="6728604"/>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FA02E7-FC4C-4E2E-B3F9-32E9BAF9E17B}"/>
              </a:ext>
            </a:extLst>
          </p:cNvPr>
          <p:cNvSpPr/>
          <p:nvPr/>
        </p:nvSpPr>
        <p:spPr>
          <a:xfrm>
            <a:off x="-182" y="6671982"/>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D0AADA-76EF-4925-8FC9-C49FED31E836}"/>
              </a:ext>
            </a:extLst>
          </p:cNvPr>
          <p:cNvSpPr/>
          <p:nvPr/>
        </p:nvSpPr>
        <p:spPr>
          <a:xfrm>
            <a:off x="0" y="-10999"/>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71AC4F0-42FF-454F-A273-431A8E369040}"/>
              </a:ext>
            </a:extLst>
          </p:cNvPr>
          <p:cNvSpPr/>
          <p:nvPr/>
        </p:nvSpPr>
        <p:spPr>
          <a:xfrm>
            <a:off x="-182" y="114109"/>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CC1182A0-D8CB-6674-8C67-991E37A25F97}"/>
              </a:ext>
            </a:extLst>
          </p:cNvPr>
          <p:cNvGraphicFramePr>
            <a:graphicFrameLocks noGrp="1"/>
          </p:cNvGraphicFramePr>
          <p:nvPr>
            <p:extLst>
              <p:ext uri="{D42A27DB-BD31-4B8C-83A1-F6EECF244321}">
                <p14:modId xmlns:p14="http://schemas.microsoft.com/office/powerpoint/2010/main" val="3727351251"/>
              </p:ext>
            </p:extLst>
          </p:nvPr>
        </p:nvGraphicFramePr>
        <p:xfrm>
          <a:off x="838199" y="1310534"/>
          <a:ext cx="4925925" cy="4861332"/>
        </p:xfrm>
        <a:graphic>
          <a:graphicData uri="http://schemas.openxmlformats.org/drawingml/2006/table">
            <a:tbl>
              <a:tblPr firstRow="1" bandRow="1">
                <a:tableStyleId>{F5AB1C69-6EDB-4FF4-983F-18BD219EF322}</a:tableStyleId>
              </a:tblPr>
              <a:tblGrid>
                <a:gridCol w="2751725">
                  <a:extLst>
                    <a:ext uri="{9D8B030D-6E8A-4147-A177-3AD203B41FA5}">
                      <a16:colId xmlns:a16="http://schemas.microsoft.com/office/drawing/2014/main" val="7022261"/>
                    </a:ext>
                  </a:extLst>
                </a:gridCol>
                <a:gridCol w="1087100">
                  <a:extLst>
                    <a:ext uri="{9D8B030D-6E8A-4147-A177-3AD203B41FA5}">
                      <a16:colId xmlns:a16="http://schemas.microsoft.com/office/drawing/2014/main" val="3607248320"/>
                    </a:ext>
                  </a:extLst>
                </a:gridCol>
                <a:gridCol w="1087100">
                  <a:extLst>
                    <a:ext uri="{9D8B030D-6E8A-4147-A177-3AD203B41FA5}">
                      <a16:colId xmlns:a16="http://schemas.microsoft.com/office/drawing/2014/main" val="807654096"/>
                    </a:ext>
                  </a:extLst>
                </a:gridCol>
              </a:tblGrid>
              <a:tr h="213996">
                <a:tc>
                  <a:txBody>
                    <a:bodyPr/>
                    <a:lstStyle/>
                    <a:p>
                      <a:pPr algn="ctr"/>
                      <a:r>
                        <a:rPr lang="en-US" dirty="0"/>
                        <a:t>Particulars</a:t>
                      </a:r>
                    </a:p>
                  </a:txBody>
                  <a:tcPr>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bg1"/>
                          </a:solidFill>
                          <a:effectLst/>
                        </a:rPr>
                        <a:t>30-Sep-24</a:t>
                      </a:r>
                      <a:endParaRPr lang="en-US" sz="1400" b="1" i="0" u="none" strike="noStrike" dirty="0">
                        <a:solidFill>
                          <a:schemeClr val="bg1"/>
                        </a:solidFill>
                        <a:effectLst/>
                        <a:latin typeface="+mn-lt"/>
                      </a:endParaRPr>
                    </a:p>
                  </a:txBody>
                  <a:tcPr marL="7972" marR="7972" marT="7972" marB="0">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1" u="none" strike="noStrike" dirty="0">
                          <a:solidFill>
                            <a:schemeClr val="bg1"/>
                          </a:solidFill>
                          <a:effectLst/>
                        </a:rPr>
                        <a:t>31-Mar-24</a:t>
                      </a:r>
                    </a:p>
                    <a:p>
                      <a:pPr algn="ctr" fontAlgn="b"/>
                      <a:r>
                        <a:rPr lang="en-US" sz="1400" b="1" i="0" u="none" strike="noStrike" dirty="0">
                          <a:solidFill>
                            <a:schemeClr val="bg1"/>
                          </a:solidFill>
                          <a:effectLst/>
                          <a:latin typeface="+mn-lt"/>
                        </a:rPr>
                        <a:t>(Audited)</a:t>
                      </a:r>
                    </a:p>
                  </a:txBody>
                  <a:tcPr marL="7972" marR="7972" marT="7972" marB="0">
                    <a:lnL w="381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76849849"/>
                  </a:ext>
                </a:extLst>
              </a:tr>
              <a:tr h="213996">
                <a:tc>
                  <a:txBody>
                    <a:bodyPr/>
                    <a:lstStyle/>
                    <a:p>
                      <a:pPr algn="l" fontAlgn="b"/>
                      <a:r>
                        <a:rPr lang="en-US" sz="1400" b="1" u="none" strike="noStrike" dirty="0">
                          <a:effectLst/>
                        </a:rPr>
                        <a:t>Assets </a:t>
                      </a:r>
                      <a:endParaRPr lang="en-US" sz="1400" b="1"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algn="l" fontAlgn="b"/>
                      <a:endParaRPr lang="en-US" sz="1400" b="0" i="0" u="none" strike="noStrike" dirty="0">
                        <a:solidFill>
                          <a:srgbClr val="000000"/>
                        </a:solidFill>
                        <a:effectLst/>
                        <a:latin typeface="+mn-lt"/>
                      </a:endParaRPr>
                    </a:p>
                  </a:txBody>
                  <a:tcPr marL="7972" marR="7972" marT="7972" marB="0" anchor="b">
                    <a:lnT w="12700" cmpd="sng">
                      <a:noFill/>
                    </a:lnT>
                    <a:solidFill>
                      <a:schemeClr val="bg1">
                        <a:lumMod val="95000"/>
                      </a:schemeClr>
                    </a:solidFill>
                  </a:tcPr>
                </a:tc>
                <a:tc>
                  <a:txBody>
                    <a:bodyPr/>
                    <a:lstStyle/>
                    <a:p>
                      <a:pPr algn="l" fontAlgn="b"/>
                      <a:endParaRPr lang="en-US" sz="1400" b="0" i="0" u="none" strike="noStrike" dirty="0">
                        <a:solidFill>
                          <a:srgbClr val="000000"/>
                        </a:solidFill>
                        <a:effectLst/>
                        <a:latin typeface="+mn-lt"/>
                      </a:endParaRPr>
                    </a:p>
                  </a:txBody>
                  <a:tcPr marL="7972" marR="7972" marT="7972" marB="0" anchor="b">
                    <a:lnT w="12700" cmpd="sng">
                      <a:noFill/>
                    </a:lnT>
                    <a:solidFill>
                      <a:schemeClr val="bg1">
                        <a:lumMod val="95000"/>
                      </a:schemeClr>
                    </a:solidFill>
                  </a:tcPr>
                </a:tc>
                <a:extLst>
                  <a:ext uri="{0D108BD9-81ED-4DB2-BD59-A6C34878D82A}">
                    <a16:rowId xmlns:a16="http://schemas.microsoft.com/office/drawing/2014/main" val="2490145616"/>
                  </a:ext>
                </a:extLst>
              </a:tr>
              <a:tr h="213996">
                <a:tc>
                  <a:txBody>
                    <a:bodyPr/>
                    <a:lstStyle/>
                    <a:p>
                      <a:pPr algn="l" fontAlgn="b"/>
                      <a:r>
                        <a:rPr lang="en-US" sz="1400" u="none" strike="noStrike" dirty="0">
                          <a:effectLst/>
                        </a:rPr>
                        <a:t>Investment in Associates </a:t>
                      </a:r>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30,763</a:t>
                      </a: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30,915</a:t>
                      </a:r>
                    </a:p>
                  </a:txBody>
                  <a:tcPr marL="7972" marR="7972" marT="7972" marB="0" anchor="b">
                    <a:solidFill>
                      <a:schemeClr val="bg1">
                        <a:lumMod val="95000"/>
                      </a:schemeClr>
                    </a:solidFill>
                  </a:tcPr>
                </a:tc>
                <a:extLst>
                  <a:ext uri="{0D108BD9-81ED-4DB2-BD59-A6C34878D82A}">
                    <a16:rowId xmlns:a16="http://schemas.microsoft.com/office/drawing/2014/main" val="534499921"/>
                  </a:ext>
                </a:extLst>
              </a:tr>
              <a:tr h="213996">
                <a:tc>
                  <a:txBody>
                    <a:bodyPr/>
                    <a:lstStyle/>
                    <a:p>
                      <a:pPr algn="l" fontAlgn="b"/>
                      <a:r>
                        <a:rPr lang="en-US" sz="1400" u="none" strike="noStrike" dirty="0">
                          <a:effectLst/>
                        </a:rPr>
                        <a:t>Investments at fair value </a:t>
                      </a:r>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18,216</a:t>
                      </a: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13,241</a:t>
                      </a:r>
                    </a:p>
                  </a:txBody>
                  <a:tcPr marL="7972" marR="7972" marT="7972" marB="0" anchor="b">
                    <a:solidFill>
                      <a:schemeClr val="bg1">
                        <a:lumMod val="95000"/>
                      </a:schemeClr>
                    </a:solidFill>
                  </a:tcPr>
                </a:tc>
                <a:extLst>
                  <a:ext uri="{0D108BD9-81ED-4DB2-BD59-A6C34878D82A}">
                    <a16:rowId xmlns:a16="http://schemas.microsoft.com/office/drawing/2014/main" val="515775595"/>
                  </a:ext>
                </a:extLst>
              </a:tr>
              <a:tr h="213996">
                <a:tc>
                  <a:txBody>
                    <a:bodyPr/>
                    <a:lstStyle/>
                    <a:p>
                      <a:pPr algn="l" fontAlgn="b"/>
                      <a:r>
                        <a:rPr lang="en-US" sz="1400" u="none" strike="noStrike" dirty="0">
                          <a:effectLst/>
                        </a:rPr>
                        <a:t>Property &amp; other assets </a:t>
                      </a:r>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2,283</a:t>
                      </a: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2,274</a:t>
                      </a:r>
                    </a:p>
                  </a:txBody>
                  <a:tcPr marL="7972" marR="7972" marT="7972" marB="0" anchor="b">
                    <a:solidFill>
                      <a:schemeClr val="bg1">
                        <a:lumMod val="95000"/>
                      </a:schemeClr>
                    </a:solidFill>
                  </a:tcPr>
                </a:tc>
                <a:extLst>
                  <a:ext uri="{0D108BD9-81ED-4DB2-BD59-A6C34878D82A}">
                    <a16:rowId xmlns:a16="http://schemas.microsoft.com/office/drawing/2014/main" val="1714967434"/>
                  </a:ext>
                </a:extLst>
              </a:tr>
              <a:tr h="213996">
                <a:tc>
                  <a:txBody>
                    <a:bodyPr/>
                    <a:lstStyle/>
                    <a:p>
                      <a:pPr algn="l" fontAlgn="b"/>
                      <a:r>
                        <a:rPr lang="en-US" sz="1400" u="none" strike="noStrike" dirty="0">
                          <a:effectLst/>
                        </a:rPr>
                        <a:t>Receivables and prepayments </a:t>
                      </a:r>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78</a:t>
                      </a: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1,263</a:t>
                      </a:r>
                    </a:p>
                  </a:txBody>
                  <a:tcPr marL="7972" marR="7972" marT="7972" marB="0" anchor="b">
                    <a:solidFill>
                      <a:schemeClr val="bg1">
                        <a:lumMod val="95000"/>
                      </a:schemeClr>
                    </a:solidFill>
                  </a:tcPr>
                </a:tc>
                <a:extLst>
                  <a:ext uri="{0D108BD9-81ED-4DB2-BD59-A6C34878D82A}">
                    <a16:rowId xmlns:a16="http://schemas.microsoft.com/office/drawing/2014/main" val="4074879831"/>
                  </a:ext>
                </a:extLst>
              </a:tr>
              <a:tr h="213996">
                <a:tc>
                  <a:txBody>
                    <a:bodyPr/>
                    <a:lstStyle/>
                    <a:p>
                      <a:pPr algn="l" fontAlgn="b"/>
                      <a:r>
                        <a:rPr lang="en-US" sz="1400" b="0" i="0" u="none" strike="noStrike" dirty="0">
                          <a:solidFill>
                            <a:srgbClr val="000000"/>
                          </a:solidFill>
                          <a:effectLst/>
                          <a:latin typeface="+mn-lt"/>
                        </a:rPr>
                        <a:t>Cash and Bank Balance </a:t>
                      </a: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150</a:t>
                      </a: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85</a:t>
                      </a:r>
                    </a:p>
                  </a:txBody>
                  <a:tcPr marL="7972" marR="7972" marT="7972" marB="0" anchor="b">
                    <a:solidFill>
                      <a:schemeClr val="bg1">
                        <a:lumMod val="95000"/>
                      </a:schemeClr>
                    </a:solidFill>
                  </a:tcPr>
                </a:tc>
                <a:extLst>
                  <a:ext uri="{0D108BD9-81ED-4DB2-BD59-A6C34878D82A}">
                    <a16:rowId xmlns:a16="http://schemas.microsoft.com/office/drawing/2014/main" val="545333447"/>
                  </a:ext>
                </a:extLst>
              </a:tr>
              <a:tr h="213996">
                <a:tc>
                  <a:txBody>
                    <a:bodyPr/>
                    <a:lstStyle/>
                    <a:p>
                      <a:pPr algn="l" fontAlgn="b"/>
                      <a:r>
                        <a:rPr lang="en-US" sz="1400" b="1" u="none" strike="noStrike" dirty="0">
                          <a:effectLst/>
                        </a:rPr>
                        <a:t>Total Assets </a:t>
                      </a:r>
                      <a:endParaRPr lang="en-US" sz="1400" b="1" i="0" u="none" strike="noStrike" dirty="0">
                        <a:solidFill>
                          <a:srgbClr val="000000"/>
                        </a:solidFill>
                        <a:effectLst/>
                        <a:latin typeface="+mn-lt"/>
                      </a:endParaRPr>
                    </a:p>
                  </a:txBody>
                  <a:tcPr marL="7972" marR="7972" marT="7972" marB="0" anchor="b">
                    <a:solidFill>
                      <a:schemeClr val="bg2">
                        <a:lumMod val="90000"/>
                      </a:schemeClr>
                    </a:solidFill>
                  </a:tcPr>
                </a:tc>
                <a:tc>
                  <a:txBody>
                    <a:bodyPr/>
                    <a:lstStyle/>
                    <a:p>
                      <a:pPr marL="0" algn="r" defTabSz="914400" rtl="0" eaLnBrk="1" fontAlgn="b" latinLnBrk="0" hangingPunct="1"/>
                      <a:r>
                        <a:rPr lang="en-US" sz="1400" b="1" u="none" strike="noStrike" kern="1200" dirty="0">
                          <a:solidFill>
                            <a:schemeClr val="dk1"/>
                          </a:solidFill>
                          <a:effectLst/>
                          <a:latin typeface="+mn-lt"/>
                          <a:ea typeface="+mn-ea"/>
                          <a:cs typeface="+mn-cs"/>
                        </a:rPr>
                        <a:t>51,490</a:t>
                      </a:r>
                    </a:p>
                  </a:txBody>
                  <a:tcPr marL="7972" marR="7972" marT="7972" marB="0" anchor="b">
                    <a:solidFill>
                      <a:schemeClr val="bg2">
                        <a:lumMod val="90000"/>
                      </a:schemeClr>
                    </a:solidFill>
                  </a:tcPr>
                </a:tc>
                <a:tc>
                  <a:txBody>
                    <a:bodyPr/>
                    <a:lstStyle/>
                    <a:p>
                      <a:pPr marL="0" algn="r" defTabSz="914400" rtl="0" eaLnBrk="1" fontAlgn="b" latinLnBrk="0" hangingPunct="1"/>
                      <a:r>
                        <a:rPr lang="en-US" sz="1400" b="1" u="none" strike="noStrike" kern="1200" dirty="0">
                          <a:solidFill>
                            <a:schemeClr val="dk1"/>
                          </a:solidFill>
                          <a:effectLst/>
                          <a:latin typeface="+mn-lt"/>
                          <a:ea typeface="+mn-ea"/>
                          <a:cs typeface="+mn-cs"/>
                        </a:rPr>
                        <a:t>47,778</a:t>
                      </a:r>
                    </a:p>
                  </a:txBody>
                  <a:tcPr marL="7972" marR="7972" marT="7972" marB="0" anchor="b">
                    <a:solidFill>
                      <a:schemeClr val="bg2">
                        <a:lumMod val="90000"/>
                      </a:schemeClr>
                    </a:solidFill>
                  </a:tcPr>
                </a:tc>
                <a:extLst>
                  <a:ext uri="{0D108BD9-81ED-4DB2-BD59-A6C34878D82A}">
                    <a16:rowId xmlns:a16="http://schemas.microsoft.com/office/drawing/2014/main" val="360975432"/>
                  </a:ext>
                </a:extLst>
              </a:tr>
              <a:tr h="213996">
                <a:tc>
                  <a:txBody>
                    <a:bodyPr/>
                    <a:lstStyle/>
                    <a:p>
                      <a:pPr algn="l" fontAlgn="b"/>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algn="r" fontAlgn="b"/>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algn="r" fontAlgn="b"/>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extLst>
                  <a:ext uri="{0D108BD9-81ED-4DB2-BD59-A6C34878D82A}">
                    <a16:rowId xmlns:a16="http://schemas.microsoft.com/office/drawing/2014/main" val="1383298011"/>
                  </a:ext>
                </a:extLst>
              </a:tr>
              <a:tr h="213996">
                <a:tc>
                  <a:txBody>
                    <a:bodyPr/>
                    <a:lstStyle/>
                    <a:p>
                      <a:pPr algn="l" fontAlgn="b"/>
                      <a:r>
                        <a:rPr lang="en-US" sz="1400" b="1" u="none" strike="noStrike" dirty="0">
                          <a:effectLst/>
                        </a:rPr>
                        <a:t>Equity</a:t>
                      </a:r>
                      <a:endParaRPr lang="en-US" sz="1400" b="1"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algn="r" fontAlgn="b"/>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algn="r" fontAlgn="b"/>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extLst>
                  <a:ext uri="{0D108BD9-81ED-4DB2-BD59-A6C34878D82A}">
                    <a16:rowId xmlns:a16="http://schemas.microsoft.com/office/drawing/2014/main" val="833131827"/>
                  </a:ext>
                </a:extLst>
              </a:tr>
              <a:tr h="213996">
                <a:tc>
                  <a:txBody>
                    <a:bodyPr/>
                    <a:lstStyle/>
                    <a:p>
                      <a:pPr algn="l" fontAlgn="b"/>
                      <a:r>
                        <a:rPr lang="en-US" sz="1400" u="none" strike="noStrike" dirty="0">
                          <a:effectLst/>
                        </a:rPr>
                        <a:t>Share Capital</a:t>
                      </a:r>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21,218</a:t>
                      </a: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20,600</a:t>
                      </a:r>
                    </a:p>
                  </a:txBody>
                  <a:tcPr marL="7972" marR="7972" marT="7972" marB="0" anchor="b">
                    <a:solidFill>
                      <a:schemeClr val="bg1">
                        <a:lumMod val="95000"/>
                      </a:schemeClr>
                    </a:solidFill>
                  </a:tcPr>
                </a:tc>
                <a:extLst>
                  <a:ext uri="{0D108BD9-81ED-4DB2-BD59-A6C34878D82A}">
                    <a16:rowId xmlns:a16="http://schemas.microsoft.com/office/drawing/2014/main" val="1211425576"/>
                  </a:ext>
                </a:extLst>
              </a:tr>
              <a:tr h="213996">
                <a:tc>
                  <a:txBody>
                    <a:bodyPr/>
                    <a:lstStyle/>
                    <a:p>
                      <a:pPr algn="l" fontAlgn="b"/>
                      <a:r>
                        <a:rPr lang="en-US" sz="1400" u="none" strike="noStrike" dirty="0">
                          <a:effectLst/>
                        </a:rPr>
                        <a:t>Legal Reserve</a:t>
                      </a:r>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4,674</a:t>
                      </a: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4,674</a:t>
                      </a:r>
                    </a:p>
                  </a:txBody>
                  <a:tcPr marL="7972" marR="7972" marT="7972" marB="0" anchor="b">
                    <a:solidFill>
                      <a:schemeClr val="bg1">
                        <a:lumMod val="95000"/>
                      </a:schemeClr>
                    </a:solidFill>
                  </a:tcPr>
                </a:tc>
                <a:extLst>
                  <a:ext uri="{0D108BD9-81ED-4DB2-BD59-A6C34878D82A}">
                    <a16:rowId xmlns:a16="http://schemas.microsoft.com/office/drawing/2014/main" val="1151633356"/>
                  </a:ext>
                </a:extLst>
              </a:tr>
              <a:tr h="213996">
                <a:tc>
                  <a:txBody>
                    <a:bodyPr/>
                    <a:lstStyle/>
                    <a:p>
                      <a:pPr algn="l" fontAlgn="b"/>
                      <a:r>
                        <a:rPr lang="en-US" sz="1400" u="none" strike="noStrike" dirty="0">
                          <a:effectLst/>
                        </a:rPr>
                        <a:t>Fair Value reserve </a:t>
                      </a:r>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2,370</a:t>
                      </a: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2,188</a:t>
                      </a:r>
                    </a:p>
                  </a:txBody>
                  <a:tcPr marL="7972" marR="7972" marT="7972" marB="0" anchor="b">
                    <a:solidFill>
                      <a:schemeClr val="bg1">
                        <a:lumMod val="95000"/>
                      </a:schemeClr>
                    </a:solidFill>
                  </a:tcPr>
                </a:tc>
                <a:extLst>
                  <a:ext uri="{0D108BD9-81ED-4DB2-BD59-A6C34878D82A}">
                    <a16:rowId xmlns:a16="http://schemas.microsoft.com/office/drawing/2014/main" val="100399949"/>
                  </a:ext>
                </a:extLst>
              </a:tr>
              <a:tr h="213996">
                <a:tc>
                  <a:txBody>
                    <a:bodyPr/>
                    <a:lstStyle/>
                    <a:p>
                      <a:pPr algn="l" fontAlgn="b"/>
                      <a:r>
                        <a:rPr lang="en-US" sz="1400" u="none" strike="noStrike" dirty="0">
                          <a:effectLst/>
                        </a:rPr>
                        <a:t>Retained Earnings </a:t>
                      </a:r>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3,352</a:t>
                      </a: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4,412</a:t>
                      </a:r>
                    </a:p>
                  </a:txBody>
                  <a:tcPr marL="7972" marR="7972" marT="7972" marB="0" anchor="b">
                    <a:solidFill>
                      <a:schemeClr val="bg1">
                        <a:lumMod val="95000"/>
                      </a:schemeClr>
                    </a:solidFill>
                  </a:tcPr>
                </a:tc>
                <a:extLst>
                  <a:ext uri="{0D108BD9-81ED-4DB2-BD59-A6C34878D82A}">
                    <a16:rowId xmlns:a16="http://schemas.microsoft.com/office/drawing/2014/main" val="1525223624"/>
                  </a:ext>
                </a:extLst>
              </a:tr>
              <a:tr h="213996">
                <a:tc>
                  <a:txBody>
                    <a:bodyPr/>
                    <a:lstStyle/>
                    <a:p>
                      <a:pPr algn="l" fontAlgn="b"/>
                      <a:r>
                        <a:rPr lang="en-US" sz="1400" b="1" u="none" strike="noStrike" dirty="0">
                          <a:effectLst/>
                        </a:rPr>
                        <a:t>Total Equity</a:t>
                      </a:r>
                      <a:endParaRPr lang="en-US" sz="1400" b="1" i="0" u="none" strike="noStrike" dirty="0">
                        <a:solidFill>
                          <a:srgbClr val="000000"/>
                        </a:solidFill>
                        <a:effectLst/>
                        <a:latin typeface="+mn-lt"/>
                      </a:endParaRPr>
                    </a:p>
                  </a:txBody>
                  <a:tcPr marL="7972" marR="7972" marT="7972" marB="0" anchor="b">
                    <a:solidFill>
                      <a:schemeClr val="bg2">
                        <a:lumMod val="90000"/>
                      </a:schemeClr>
                    </a:solidFill>
                  </a:tcPr>
                </a:tc>
                <a:tc>
                  <a:txBody>
                    <a:bodyPr/>
                    <a:lstStyle/>
                    <a:p>
                      <a:pPr marL="0" algn="r" defTabSz="914400" rtl="0" eaLnBrk="1" fontAlgn="b" latinLnBrk="0" hangingPunct="1"/>
                      <a:r>
                        <a:rPr lang="en-US" sz="1400" b="1" u="none" strike="noStrike" kern="1200" dirty="0">
                          <a:solidFill>
                            <a:schemeClr val="dk1"/>
                          </a:solidFill>
                          <a:effectLst/>
                          <a:latin typeface="+mn-lt"/>
                          <a:ea typeface="+mn-ea"/>
                          <a:cs typeface="+mn-cs"/>
                        </a:rPr>
                        <a:t>31,614</a:t>
                      </a:r>
                    </a:p>
                  </a:txBody>
                  <a:tcPr marL="7972" marR="7972" marT="7972" marB="0" anchor="b">
                    <a:solidFill>
                      <a:schemeClr val="bg2">
                        <a:lumMod val="90000"/>
                      </a:schemeClr>
                    </a:solidFill>
                  </a:tcPr>
                </a:tc>
                <a:tc>
                  <a:txBody>
                    <a:bodyPr/>
                    <a:lstStyle/>
                    <a:p>
                      <a:pPr marL="0" algn="r" defTabSz="914400" rtl="0" eaLnBrk="1" fontAlgn="b" latinLnBrk="0" hangingPunct="1"/>
                      <a:r>
                        <a:rPr lang="en-US" sz="1400" b="1" u="none" strike="noStrike" kern="1200" dirty="0">
                          <a:solidFill>
                            <a:schemeClr val="dk1"/>
                          </a:solidFill>
                          <a:effectLst/>
                          <a:latin typeface="+mn-lt"/>
                          <a:ea typeface="+mn-ea"/>
                          <a:cs typeface="+mn-cs"/>
                        </a:rPr>
                        <a:t>31,874</a:t>
                      </a:r>
                    </a:p>
                  </a:txBody>
                  <a:tcPr marL="7972" marR="7972" marT="7972" marB="0" anchor="b">
                    <a:solidFill>
                      <a:schemeClr val="bg2">
                        <a:lumMod val="90000"/>
                      </a:schemeClr>
                    </a:solidFill>
                  </a:tcPr>
                </a:tc>
                <a:extLst>
                  <a:ext uri="{0D108BD9-81ED-4DB2-BD59-A6C34878D82A}">
                    <a16:rowId xmlns:a16="http://schemas.microsoft.com/office/drawing/2014/main" val="1513628448"/>
                  </a:ext>
                </a:extLst>
              </a:tr>
              <a:tr h="213996">
                <a:tc>
                  <a:txBody>
                    <a:bodyPr/>
                    <a:lstStyle/>
                    <a:p>
                      <a:pPr algn="l" fontAlgn="b"/>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algn="r" fontAlgn="b"/>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algn="r" fontAlgn="b"/>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extLst>
                  <a:ext uri="{0D108BD9-81ED-4DB2-BD59-A6C34878D82A}">
                    <a16:rowId xmlns:a16="http://schemas.microsoft.com/office/drawing/2014/main" val="2887904740"/>
                  </a:ext>
                </a:extLst>
              </a:tr>
              <a:tr h="213996">
                <a:tc>
                  <a:txBody>
                    <a:bodyPr/>
                    <a:lstStyle/>
                    <a:p>
                      <a:pPr algn="l" fontAlgn="b"/>
                      <a:r>
                        <a:rPr lang="en-US" sz="1400" b="1" u="none" strike="noStrike" dirty="0">
                          <a:effectLst/>
                        </a:rPr>
                        <a:t>Liabilities </a:t>
                      </a:r>
                      <a:endParaRPr lang="en-US" sz="1400" b="1"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algn="r" fontAlgn="b"/>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algn="r" fontAlgn="b"/>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extLst>
                  <a:ext uri="{0D108BD9-81ED-4DB2-BD59-A6C34878D82A}">
                    <a16:rowId xmlns:a16="http://schemas.microsoft.com/office/drawing/2014/main" val="1425456638"/>
                  </a:ext>
                </a:extLst>
              </a:tr>
              <a:tr h="213996">
                <a:tc>
                  <a:txBody>
                    <a:bodyPr/>
                    <a:lstStyle/>
                    <a:p>
                      <a:pPr algn="l" fontAlgn="b"/>
                      <a:r>
                        <a:rPr lang="en-US" sz="1400" u="none" strike="noStrike" dirty="0">
                          <a:effectLst/>
                        </a:rPr>
                        <a:t>Bank Borrowings </a:t>
                      </a:r>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19,738</a:t>
                      </a: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15,725</a:t>
                      </a:r>
                    </a:p>
                  </a:txBody>
                  <a:tcPr marL="7972" marR="7972" marT="7972" marB="0" anchor="b">
                    <a:solidFill>
                      <a:schemeClr val="bg1">
                        <a:lumMod val="95000"/>
                      </a:schemeClr>
                    </a:solidFill>
                  </a:tcPr>
                </a:tc>
                <a:extLst>
                  <a:ext uri="{0D108BD9-81ED-4DB2-BD59-A6C34878D82A}">
                    <a16:rowId xmlns:a16="http://schemas.microsoft.com/office/drawing/2014/main" val="1020147236"/>
                  </a:ext>
                </a:extLst>
              </a:tr>
              <a:tr h="213996">
                <a:tc>
                  <a:txBody>
                    <a:bodyPr/>
                    <a:lstStyle/>
                    <a:p>
                      <a:pPr algn="l" fontAlgn="b"/>
                      <a:r>
                        <a:rPr lang="en-US" sz="1400" u="none" strike="noStrike" dirty="0">
                          <a:effectLst/>
                        </a:rPr>
                        <a:t>Payables </a:t>
                      </a:r>
                      <a:endParaRPr lang="en-US" sz="1400" b="0" i="0" u="none" strike="noStrike" dirty="0">
                        <a:solidFill>
                          <a:srgbClr val="000000"/>
                        </a:solidFill>
                        <a:effectLst/>
                        <a:latin typeface="+mn-lt"/>
                      </a:endParaRP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138</a:t>
                      </a:r>
                    </a:p>
                  </a:txBody>
                  <a:tcPr marL="7972" marR="7972" marT="7972" marB="0" anchor="b">
                    <a:solidFill>
                      <a:schemeClr val="bg1">
                        <a:lumMod val="95000"/>
                      </a:schemeClr>
                    </a:solidFill>
                  </a:tcPr>
                </a:tc>
                <a:tc>
                  <a:txBody>
                    <a:bodyPr/>
                    <a:lstStyle/>
                    <a:p>
                      <a:pPr marL="0" algn="r" defTabSz="914400" rtl="0" eaLnBrk="1" fontAlgn="b" latinLnBrk="0" hangingPunct="1"/>
                      <a:r>
                        <a:rPr lang="en-US" sz="1400" u="none" strike="noStrike" kern="1200" dirty="0">
                          <a:solidFill>
                            <a:schemeClr val="dk1"/>
                          </a:solidFill>
                          <a:effectLst/>
                          <a:latin typeface="+mn-lt"/>
                          <a:ea typeface="+mn-ea"/>
                          <a:cs typeface="+mn-cs"/>
                        </a:rPr>
                        <a:t>179</a:t>
                      </a:r>
                    </a:p>
                  </a:txBody>
                  <a:tcPr marL="7972" marR="7972" marT="7972" marB="0" anchor="b">
                    <a:solidFill>
                      <a:schemeClr val="bg1">
                        <a:lumMod val="95000"/>
                      </a:schemeClr>
                    </a:solidFill>
                  </a:tcPr>
                </a:tc>
                <a:extLst>
                  <a:ext uri="{0D108BD9-81ED-4DB2-BD59-A6C34878D82A}">
                    <a16:rowId xmlns:a16="http://schemas.microsoft.com/office/drawing/2014/main" val="1404597963"/>
                  </a:ext>
                </a:extLst>
              </a:tr>
              <a:tr h="213996">
                <a:tc>
                  <a:txBody>
                    <a:bodyPr/>
                    <a:lstStyle/>
                    <a:p>
                      <a:pPr algn="l" fontAlgn="b"/>
                      <a:r>
                        <a:rPr lang="en-US" sz="1400" b="1" u="none" strike="noStrike" dirty="0">
                          <a:effectLst/>
                        </a:rPr>
                        <a:t>Total Liabilities </a:t>
                      </a:r>
                      <a:endParaRPr lang="en-US" sz="1400" b="1" i="0" u="none" strike="noStrike" dirty="0">
                        <a:solidFill>
                          <a:srgbClr val="000000"/>
                        </a:solidFill>
                        <a:effectLst/>
                        <a:latin typeface="+mn-lt"/>
                      </a:endParaRPr>
                    </a:p>
                  </a:txBody>
                  <a:tcPr marL="7972" marR="7972" marT="7972" marB="0" anchor="b">
                    <a:solidFill>
                      <a:schemeClr val="bg2">
                        <a:lumMod val="90000"/>
                      </a:schemeClr>
                    </a:solidFill>
                  </a:tcPr>
                </a:tc>
                <a:tc>
                  <a:txBody>
                    <a:bodyPr/>
                    <a:lstStyle/>
                    <a:p>
                      <a:pPr marL="0" algn="r" defTabSz="914400" rtl="0" eaLnBrk="1" fontAlgn="b" latinLnBrk="0" hangingPunct="1"/>
                      <a:r>
                        <a:rPr lang="en-US" sz="1400" b="1" u="none" strike="noStrike" kern="1200" dirty="0">
                          <a:solidFill>
                            <a:schemeClr val="dk1"/>
                          </a:solidFill>
                          <a:effectLst/>
                          <a:latin typeface="+mn-lt"/>
                          <a:ea typeface="+mn-ea"/>
                          <a:cs typeface="+mn-cs"/>
                        </a:rPr>
                        <a:t>19,876</a:t>
                      </a:r>
                    </a:p>
                  </a:txBody>
                  <a:tcPr marL="7972" marR="7972" marT="7972" marB="0" anchor="b">
                    <a:solidFill>
                      <a:schemeClr val="bg2">
                        <a:lumMod val="90000"/>
                      </a:schemeClr>
                    </a:solidFill>
                  </a:tcPr>
                </a:tc>
                <a:tc>
                  <a:txBody>
                    <a:bodyPr/>
                    <a:lstStyle/>
                    <a:p>
                      <a:pPr marL="0" algn="r" defTabSz="914400" rtl="0" eaLnBrk="1" fontAlgn="b" latinLnBrk="0" hangingPunct="1"/>
                      <a:r>
                        <a:rPr lang="en-US" sz="1400" b="1" u="none" strike="noStrike" kern="1200" dirty="0">
                          <a:solidFill>
                            <a:schemeClr val="dk1"/>
                          </a:solidFill>
                          <a:effectLst/>
                          <a:latin typeface="+mn-lt"/>
                          <a:ea typeface="+mn-ea"/>
                          <a:cs typeface="+mn-cs"/>
                        </a:rPr>
                        <a:t>15,904</a:t>
                      </a:r>
                    </a:p>
                  </a:txBody>
                  <a:tcPr marL="7972" marR="7972" marT="7972" marB="0" anchor="b">
                    <a:solidFill>
                      <a:schemeClr val="bg2">
                        <a:lumMod val="90000"/>
                      </a:schemeClr>
                    </a:solidFill>
                  </a:tcPr>
                </a:tc>
                <a:extLst>
                  <a:ext uri="{0D108BD9-81ED-4DB2-BD59-A6C34878D82A}">
                    <a16:rowId xmlns:a16="http://schemas.microsoft.com/office/drawing/2014/main" val="3137255015"/>
                  </a:ext>
                </a:extLst>
              </a:tr>
              <a:tr h="213996">
                <a:tc>
                  <a:txBody>
                    <a:bodyPr/>
                    <a:lstStyle/>
                    <a:p>
                      <a:pPr algn="l" fontAlgn="b"/>
                      <a:r>
                        <a:rPr lang="en-US" sz="1400" b="1" i="0" u="none" strike="noStrike" dirty="0">
                          <a:solidFill>
                            <a:srgbClr val="000000"/>
                          </a:solidFill>
                          <a:effectLst/>
                          <a:latin typeface="+mn-lt"/>
                        </a:rPr>
                        <a:t>Total equity and liabilities</a:t>
                      </a:r>
                    </a:p>
                  </a:txBody>
                  <a:tcPr marL="7972" marR="7972" marT="7972" marB="0" anchor="b">
                    <a:solidFill>
                      <a:schemeClr val="bg2">
                        <a:lumMod val="90000"/>
                      </a:schemeClr>
                    </a:solidFill>
                  </a:tcPr>
                </a:tc>
                <a:tc>
                  <a:txBody>
                    <a:bodyPr/>
                    <a:lstStyle/>
                    <a:p>
                      <a:pPr marL="0" algn="r" defTabSz="914400" rtl="0" eaLnBrk="1" fontAlgn="b" latinLnBrk="0" hangingPunct="1"/>
                      <a:r>
                        <a:rPr lang="en-US" sz="1400" b="1" u="none" strike="noStrike" kern="1200" dirty="0">
                          <a:solidFill>
                            <a:schemeClr val="dk1"/>
                          </a:solidFill>
                          <a:effectLst/>
                          <a:latin typeface="+mn-lt"/>
                          <a:ea typeface="+mn-ea"/>
                          <a:cs typeface="+mn-cs"/>
                        </a:rPr>
                        <a:t>51,490</a:t>
                      </a:r>
                    </a:p>
                  </a:txBody>
                  <a:tcPr marL="7972" marR="7972" marT="7972" marB="0" anchor="b">
                    <a:solidFill>
                      <a:schemeClr val="bg2">
                        <a:lumMod val="90000"/>
                      </a:schemeClr>
                    </a:solidFill>
                  </a:tcPr>
                </a:tc>
                <a:tc>
                  <a:txBody>
                    <a:bodyPr/>
                    <a:lstStyle/>
                    <a:p>
                      <a:pPr marL="0" algn="r" defTabSz="914400" rtl="0" eaLnBrk="1" fontAlgn="b" latinLnBrk="0" hangingPunct="1"/>
                      <a:r>
                        <a:rPr lang="en-US" sz="1400" b="1" u="none" strike="noStrike" kern="1200" dirty="0">
                          <a:solidFill>
                            <a:schemeClr val="dk1"/>
                          </a:solidFill>
                          <a:effectLst/>
                          <a:latin typeface="+mn-lt"/>
                          <a:ea typeface="+mn-ea"/>
                          <a:cs typeface="+mn-cs"/>
                        </a:rPr>
                        <a:t>47,778</a:t>
                      </a:r>
                    </a:p>
                  </a:txBody>
                  <a:tcPr marL="7972" marR="7972" marT="7972" marB="0" anchor="b">
                    <a:solidFill>
                      <a:schemeClr val="bg2">
                        <a:lumMod val="90000"/>
                      </a:schemeClr>
                    </a:solidFill>
                  </a:tcPr>
                </a:tc>
                <a:extLst>
                  <a:ext uri="{0D108BD9-81ED-4DB2-BD59-A6C34878D82A}">
                    <a16:rowId xmlns:a16="http://schemas.microsoft.com/office/drawing/2014/main" val="2586373435"/>
                  </a:ext>
                </a:extLst>
              </a:tr>
            </a:tbl>
          </a:graphicData>
        </a:graphic>
      </p:graphicFrame>
      <p:sp>
        <p:nvSpPr>
          <p:cNvPr id="4" name="Slide Number Placeholder 3">
            <a:extLst>
              <a:ext uri="{FF2B5EF4-FFF2-40B4-BE49-F238E27FC236}">
                <a16:creationId xmlns:a16="http://schemas.microsoft.com/office/drawing/2014/main" id="{E54C011A-2BA1-E9B8-286C-9A794F6D9309}"/>
              </a:ext>
            </a:extLst>
          </p:cNvPr>
          <p:cNvSpPr>
            <a:spLocks noGrp="1"/>
          </p:cNvSpPr>
          <p:nvPr>
            <p:ph type="sldNum" sz="quarter" idx="12"/>
          </p:nvPr>
        </p:nvSpPr>
        <p:spPr/>
        <p:txBody>
          <a:bodyPr/>
          <a:lstStyle/>
          <a:p>
            <a:fld id="{70EC9206-40C2-4988-907B-F68DF1318569}" type="slidenum">
              <a:rPr lang="en-US" smtClean="0"/>
              <a:pPr/>
              <a:t>7</a:t>
            </a:fld>
            <a:endParaRPr lang="en-US" dirty="0"/>
          </a:p>
        </p:txBody>
      </p:sp>
    </p:spTree>
    <p:extLst>
      <p:ext uri="{BB962C8B-B14F-4D97-AF65-F5344CB8AC3E}">
        <p14:creationId xmlns:p14="http://schemas.microsoft.com/office/powerpoint/2010/main" val="423062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5C8599-325D-4895-9F45-6D9646F50698}"/>
              </a:ext>
            </a:extLst>
          </p:cNvPr>
          <p:cNvPicPr>
            <a:picLocks noChangeAspect="1"/>
          </p:cNvPicPr>
          <p:nvPr/>
        </p:nvPicPr>
        <p:blipFill>
          <a:blip r:embed="rId2"/>
          <a:stretch>
            <a:fillRect/>
          </a:stretch>
        </p:blipFill>
        <p:spPr>
          <a:xfrm>
            <a:off x="9466444" y="163313"/>
            <a:ext cx="2725556" cy="1295742"/>
          </a:xfrm>
          <a:prstGeom prst="rect">
            <a:avLst/>
          </a:prstGeom>
        </p:spPr>
      </p:pic>
      <p:sp>
        <p:nvSpPr>
          <p:cNvPr id="2" name="Title 1">
            <a:extLst>
              <a:ext uri="{FF2B5EF4-FFF2-40B4-BE49-F238E27FC236}">
                <a16:creationId xmlns:a16="http://schemas.microsoft.com/office/drawing/2014/main" id="{A7F3151B-0432-44FF-85B1-2A47C8D4D57F}"/>
              </a:ext>
            </a:extLst>
          </p:cNvPr>
          <p:cNvSpPr>
            <a:spLocks noGrp="1"/>
          </p:cNvSpPr>
          <p:nvPr>
            <p:ph type="title"/>
          </p:nvPr>
        </p:nvSpPr>
        <p:spPr>
          <a:xfrm>
            <a:off x="623687" y="360520"/>
            <a:ext cx="10944262" cy="895415"/>
          </a:xfrm>
        </p:spPr>
        <p:txBody>
          <a:bodyPr>
            <a:normAutofit/>
          </a:bodyPr>
          <a:lstStyle/>
          <a:p>
            <a:pPr algn="ctr"/>
            <a:r>
              <a:rPr lang="en-US" sz="3600" dirty="0">
                <a:solidFill>
                  <a:schemeClr val="accent2">
                    <a:lumMod val="50000"/>
                  </a:schemeClr>
                </a:solidFill>
                <a:latin typeface="+mn-lt"/>
                <a:ea typeface="Tahoma" panose="020B0604030504040204" pitchFamily="34" charset="0"/>
                <a:cs typeface="Tahoma" panose="020B0604030504040204" pitchFamily="34" charset="0"/>
              </a:rPr>
              <a:t>Bank Borrowing</a:t>
            </a:r>
            <a:endParaRPr lang="en-US" sz="3600" dirty="0">
              <a:solidFill>
                <a:schemeClr val="accent2">
                  <a:lumMod val="50000"/>
                </a:schemeClr>
              </a:solidFill>
              <a:latin typeface="+mn-lt"/>
            </a:endParaRPr>
          </a:p>
        </p:txBody>
      </p:sp>
      <p:cxnSp>
        <p:nvCxnSpPr>
          <p:cNvPr id="6" name="Straight Connector 5">
            <a:extLst>
              <a:ext uri="{FF2B5EF4-FFF2-40B4-BE49-F238E27FC236}">
                <a16:creationId xmlns:a16="http://schemas.microsoft.com/office/drawing/2014/main" id="{2585D5C6-16E5-42CD-A689-2424C0556887}"/>
              </a:ext>
            </a:extLst>
          </p:cNvPr>
          <p:cNvCxnSpPr/>
          <p:nvPr/>
        </p:nvCxnSpPr>
        <p:spPr>
          <a:xfrm>
            <a:off x="0" y="126104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B583200-7A22-4427-AAA2-08DBC9B248D5}"/>
              </a:ext>
            </a:extLst>
          </p:cNvPr>
          <p:cNvSpPr/>
          <p:nvPr/>
        </p:nvSpPr>
        <p:spPr>
          <a:xfrm>
            <a:off x="-182" y="6728604"/>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FA02E7-FC4C-4E2E-B3F9-32E9BAF9E17B}"/>
              </a:ext>
            </a:extLst>
          </p:cNvPr>
          <p:cNvSpPr/>
          <p:nvPr/>
        </p:nvSpPr>
        <p:spPr>
          <a:xfrm>
            <a:off x="-182" y="6671982"/>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D0AADA-76EF-4925-8FC9-C49FED31E836}"/>
              </a:ext>
            </a:extLst>
          </p:cNvPr>
          <p:cNvSpPr/>
          <p:nvPr/>
        </p:nvSpPr>
        <p:spPr>
          <a:xfrm>
            <a:off x="0" y="-10999"/>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71AC4F0-42FF-454F-A273-431A8E369040}"/>
              </a:ext>
            </a:extLst>
          </p:cNvPr>
          <p:cNvSpPr/>
          <p:nvPr/>
        </p:nvSpPr>
        <p:spPr>
          <a:xfrm>
            <a:off x="-182" y="114109"/>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aphicFrame>
        <p:nvGraphicFramePr>
          <p:cNvPr id="13" name="Table 12">
            <a:extLst>
              <a:ext uri="{FF2B5EF4-FFF2-40B4-BE49-F238E27FC236}">
                <a16:creationId xmlns:a16="http://schemas.microsoft.com/office/drawing/2014/main" id="{1A6BE510-ACE4-4E62-9800-B96A1072B180}"/>
              </a:ext>
            </a:extLst>
          </p:cNvPr>
          <p:cNvGraphicFramePr>
            <a:graphicFrameLocks noGrp="1"/>
          </p:cNvGraphicFramePr>
          <p:nvPr>
            <p:extLst>
              <p:ext uri="{D42A27DB-BD31-4B8C-83A1-F6EECF244321}">
                <p14:modId xmlns:p14="http://schemas.microsoft.com/office/powerpoint/2010/main" val="3729549405"/>
              </p:ext>
            </p:extLst>
          </p:nvPr>
        </p:nvGraphicFramePr>
        <p:xfrm>
          <a:off x="623685" y="4684808"/>
          <a:ext cx="5574760" cy="779042"/>
        </p:xfrm>
        <a:graphic>
          <a:graphicData uri="http://schemas.openxmlformats.org/drawingml/2006/table">
            <a:tbl>
              <a:tblPr firstRow="1" bandRow="1">
                <a:tableStyleId>{F5AB1C69-6EDB-4FF4-983F-18BD219EF322}</a:tableStyleId>
              </a:tblPr>
              <a:tblGrid>
                <a:gridCol w="2405486">
                  <a:extLst>
                    <a:ext uri="{9D8B030D-6E8A-4147-A177-3AD203B41FA5}">
                      <a16:colId xmlns:a16="http://schemas.microsoft.com/office/drawing/2014/main" val="521858402"/>
                    </a:ext>
                  </a:extLst>
                </a:gridCol>
                <a:gridCol w="1584637">
                  <a:extLst>
                    <a:ext uri="{9D8B030D-6E8A-4147-A177-3AD203B41FA5}">
                      <a16:colId xmlns:a16="http://schemas.microsoft.com/office/drawing/2014/main" val="2851810604"/>
                    </a:ext>
                  </a:extLst>
                </a:gridCol>
                <a:gridCol w="1584637">
                  <a:extLst>
                    <a:ext uri="{9D8B030D-6E8A-4147-A177-3AD203B41FA5}">
                      <a16:colId xmlns:a16="http://schemas.microsoft.com/office/drawing/2014/main" val="3433423388"/>
                    </a:ext>
                  </a:extLst>
                </a:gridCol>
              </a:tblGrid>
              <a:tr h="230402">
                <a:tc>
                  <a:txBody>
                    <a:bodyPr/>
                    <a:lstStyle/>
                    <a:p>
                      <a:pPr algn="l" fontAlgn="ctr"/>
                      <a:r>
                        <a:rPr lang="en-US" sz="1200" b="1" u="none" strike="noStrike" dirty="0">
                          <a:solidFill>
                            <a:srgbClr val="FFFFFF"/>
                          </a:solidFill>
                          <a:effectLst/>
                        </a:rPr>
                        <a:t>Particulars (OMR’000)</a:t>
                      </a:r>
                      <a:endParaRPr lang="en-US" sz="1200" b="1" i="0" u="none" strike="noStrike" dirty="0">
                        <a:solidFill>
                          <a:srgbClr val="FFFFFF"/>
                        </a:solidFill>
                        <a:effectLst/>
                        <a:latin typeface="+mn-lt"/>
                      </a:endParaRPr>
                    </a:p>
                  </a:txBody>
                  <a:tcPr marL="0" marR="0" marT="0" marB="0" anchor="ctr"/>
                </a:tc>
                <a:tc>
                  <a:txBody>
                    <a:bodyPr/>
                    <a:lstStyle/>
                    <a:p>
                      <a:pPr algn="ctr" fontAlgn="b"/>
                      <a:r>
                        <a:rPr lang="en-US" sz="1200" b="1" u="none" strike="noStrike" dirty="0">
                          <a:solidFill>
                            <a:srgbClr val="FFFFFF"/>
                          </a:solidFill>
                          <a:effectLst/>
                        </a:rPr>
                        <a:t>Sept-23</a:t>
                      </a:r>
                      <a:endParaRPr lang="en-US" sz="1200" b="1" i="0" u="none" strike="noStrike" dirty="0">
                        <a:solidFill>
                          <a:srgbClr val="FFFFFF"/>
                        </a:solidFill>
                        <a:effectLst/>
                        <a:latin typeface="+mn-lt"/>
                      </a:endParaRPr>
                    </a:p>
                  </a:txBody>
                  <a:tcPr marL="0" marR="0" marT="0" marB="0" anchor="b"/>
                </a:tc>
                <a:tc>
                  <a:txBody>
                    <a:bodyPr/>
                    <a:lstStyle/>
                    <a:p>
                      <a:pPr algn="ctr" fontAlgn="b"/>
                      <a:r>
                        <a:rPr lang="en-US" sz="1200" b="1" u="none" strike="noStrike" dirty="0">
                          <a:solidFill>
                            <a:srgbClr val="FFFFFF"/>
                          </a:solidFill>
                          <a:effectLst/>
                        </a:rPr>
                        <a:t>Sept-24</a:t>
                      </a:r>
                      <a:endParaRPr lang="en-US" sz="1200" b="1" i="0" u="none" strike="noStrike" dirty="0">
                        <a:solidFill>
                          <a:srgbClr val="FFFFFF"/>
                        </a:solidFill>
                        <a:effectLst/>
                        <a:latin typeface="+mn-lt"/>
                      </a:endParaRPr>
                    </a:p>
                  </a:txBody>
                  <a:tcPr marL="0" marR="0" marT="0" marB="0" anchor="b"/>
                </a:tc>
                <a:extLst>
                  <a:ext uri="{0D108BD9-81ED-4DB2-BD59-A6C34878D82A}">
                    <a16:rowId xmlns:a16="http://schemas.microsoft.com/office/drawing/2014/main" val="4294118380"/>
                  </a:ext>
                </a:extLst>
              </a:tr>
              <a:tr h="115201">
                <a:tc>
                  <a:txBody>
                    <a:bodyPr/>
                    <a:lstStyle/>
                    <a:p>
                      <a:pPr algn="l" fontAlgn="b"/>
                      <a:r>
                        <a:rPr lang="en-US" sz="1200" b="0" u="none" strike="noStrike" dirty="0">
                          <a:solidFill>
                            <a:srgbClr val="000000"/>
                          </a:solidFill>
                          <a:effectLst/>
                        </a:rPr>
                        <a:t>Actual outstanding  </a:t>
                      </a:r>
                      <a:endParaRPr lang="en-US" sz="1200" b="0" i="0" u="none" strike="noStrike" dirty="0">
                        <a:solidFill>
                          <a:srgbClr val="000000"/>
                        </a:solidFill>
                        <a:effectLst/>
                        <a:latin typeface="+mn-lt"/>
                      </a:endParaRPr>
                    </a:p>
                  </a:txBody>
                  <a:tcPr marL="0" marR="0" marT="0" marB="0" anchor="b"/>
                </a:tc>
                <a:tc>
                  <a:txBody>
                    <a:bodyPr/>
                    <a:lstStyle/>
                    <a:p>
                      <a:pPr algn="ctr" fontAlgn="b"/>
                      <a:r>
                        <a:rPr lang="en-US" sz="1200" b="0" u="none" strike="noStrike" dirty="0">
                          <a:solidFill>
                            <a:srgbClr val="000000"/>
                          </a:solidFill>
                          <a:effectLst/>
                        </a:rPr>
                        <a:t>15,625</a:t>
                      </a:r>
                      <a:endParaRPr lang="en-US" sz="1200" b="0" i="0" u="none" strike="noStrike" dirty="0">
                        <a:solidFill>
                          <a:srgbClr val="000000"/>
                        </a:solidFill>
                        <a:effectLst/>
                        <a:latin typeface="+mn-lt"/>
                      </a:endParaRPr>
                    </a:p>
                  </a:txBody>
                  <a:tcPr marL="0" marR="0" marT="0" marB="0" anchor="b"/>
                </a:tc>
                <a:tc>
                  <a:txBody>
                    <a:bodyPr/>
                    <a:lstStyle/>
                    <a:p>
                      <a:pPr algn="ctr" fontAlgn="b"/>
                      <a:r>
                        <a:rPr lang="en-US" sz="1200" b="0" u="none" strike="noStrike" dirty="0">
                          <a:solidFill>
                            <a:srgbClr val="000000"/>
                          </a:solidFill>
                          <a:effectLst/>
                        </a:rPr>
                        <a:t>19,738</a:t>
                      </a:r>
                      <a:endParaRPr lang="en-US"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668788141"/>
                  </a:ext>
                </a:extLst>
              </a:tr>
              <a:tr h="115201">
                <a:tc>
                  <a:txBody>
                    <a:bodyPr/>
                    <a:lstStyle/>
                    <a:p>
                      <a:pPr algn="l" fontAlgn="b"/>
                      <a:r>
                        <a:rPr lang="en-US" sz="1200" b="0" u="none" strike="noStrike" dirty="0">
                          <a:solidFill>
                            <a:srgbClr val="000000"/>
                          </a:solidFill>
                          <a:effectLst/>
                        </a:rPr>
                        <a:t>Interest cost</a:t>
                      </a:r>
                      <a:endParaRPr lang="en-US" sz="1200" b="0" i="0" u="none" strike="noStrike" dirty="0">
                        <a:solidFill>
                          <a:srgbClr val="000000"/>
                        </a:solidFill>
                        <a:effectLst/>
                        <a:latin typeface="+mn-lt"/>
                      </a:endParaRPr>
                    </a:p>
                  </a:txBody>
                  <a:tcPr marL="0" marR="0" marT="0" marB="0" anchor="b"/>
                </a:tc>
                <a:tc>
                  <a:txBody>
                    <a:bodyPr/>
                    <a:lstStyle/>
                    <a:p>
                      <a:pPr algn="ctr" fontAlgn="b"/>
                      <a:r>
                        <a:rPr lang="en-US" sz="1200" b="0" u="none" strike="noStrike" dirty="0">
                          <a:solidFill>
                            <a:srgbClr val="000000"/>
                          </a:solidFill>
                          <a:effectLst/>
                        </a:rPr>
                        <a:t>507</a:t>
                      </a:r>
                      <a:endParaRPr lang="en-US" sz="1200" b="0" i="0" u="none" strike="noStrike" dirty="0">
                        <a:solidFill>
                          <a:srgbClr val="000000"/>
                        </a:solidFill>
                        <a:effectLst/>
                        <a:latin typeface="+mn-lt"/>
                      </a:endParaRPr>
                    </a:p>
                  </a:txBody>
                  <a:tcPr marL="0" marR="0" marT="0" marB="0" anchor="b"/>
                </a:tc>
                <a:tc>
                  <a:txBody>
                    <a:bodyPr/>
                    <a:lstStyle/>
                    <a:p>
                      <a:pPr algn="ctr" fontAlgn="b"/>
                      <a:r>
                        <a:rPr lang="en-US" sz="1200" b="0" u="none" strike="noStrike" dirty="0">
                          <a:solidFill>
                            <a:srgbClr val="000000"/>
                          </a:solidFill>
                          <a:effectLst/>
                        </a:rPr>
                        <a:t>514</a:t>
                      </a:r>
                      <a:endParaRPr lang="en-US"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580374935"/>
                  </a:ext>
                </a:extLst>
              </a:tr>
              <a:tr h="115201">
                <a:tc>
                  <a:txBody>
                    <a:bodyPr/>
                    <a:lstStyle/>
                    <a:p>
                      <a:pPr algn="l" fontAlgn="b"/>
                      <a:r>
                        <a:rPr lang="en-US" sz="1200" b="0" u="none" strike="noStrike" dirty="0">
                          <a:solidFill>
                            <a:srgbClr val="000000"/>
                          </a:solidFill>
                          <a:effectLst/>
                        </a:rPr>
                        <a:t>Range of Interest Rates</a:t>
                      </a:r>
                      <a:endParaRPr lang="en-US" sz="1200" b="0" i="0" u="none" strike="noStrike" dirty="0">
                        <a:solidFill>
                          <a:srgbClr val="000000"/>
                        </a:solidFill>
                        <a:effectLst/>
                        <a:latin typeface="+mn-lt"/>
                      </a:endParaRPr>
                    </a:p>
                  </a:txBody>
                  <a:tcPr marL="0" marR="0" marT="0" marB="0" anchor="b"/>
                </a:tc>
                <a:tc>
                  <a:txBody>
                    <a:bodyPr/>
                    <a:lstStyle/>
                    <a:p>
                      <a:pPr algn="ctr" fontAlgn="b"/>
                      <a:r>
                        <a:rPr lang="en-US" sz="1200" b="0" u="none" strike="noStrike" dirty="0">
                          <a:solidFill>
                            <a:srgbClr val="000000"/>
                          </a:solidFill>
                          <a:effectLst/>
                        </a:rPr>
                        <a:t>6.00% - 6.50%</a:t>
                      </a:r>
                      <a:endParaRPr lang="en-US" sz="1200" b="0" i="0" u="none" strike="noStrike" dirty="0">
                        <a:solidFill>
                          <a:srgbClr val="000000"/>
                        </a:solidFill>
                        <a:effectLst/>
                        <a:latin typeface="+mn-lt"/>
                      </a:endParaRPr>
                    </a:p>
                  </a:txBody>
                  <a:tcPr marL="0" marR="0" marT="0" marB="0" anchor="b"/>
                </a:tc>
                <a:tc>
                  <a:txBody>
                    <a:bodyPr/>
                    <a:lstStyle/>
                    <a:p>
                      <a:pPr algn="ctr" fontAlgn="b"/>
                      <a:r>
                        <a:rPr lang="en-US" sz="1200" b="0" u="none" strike="noStrike" dirty="0">
                          <a:solidFill>
                            <a:srgbClr val="000000"/>
                          </a:solidFill>
                          <a:effectLst/>
                        </a:rPr>
                        <a:t>6.00% - 6.50%</a:t>
                      </a:r>
                      <a:endParaRPr lang="en-US" sz="12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63091426"/>
                  </a:ext>
                </a:extLst>
              </a:tr>
            </a:tbl>
          </a:graphicData>
        </a:graphic>
      </p:graphicFrame>
      <p:sp>
        <p:nvSpPr>
          <p:cNvPr id="15" name="Action Button: Go Home 14">
            <a:hlinkClick r:id="" action="ppaction://hlinkshowjump?jump=lastslideviewed" highlightClick="1"/>
            <a:extLst>
              <a:ext uri="{FF2B5EF4-FFF2-40B4-BE49-F238E27FC236}">
                <a16:creationId xmlns:a16="http://schemas.microsoft.com/office/drawing/2014/main" id="{2C40FA53-4FAA-4023-9C18-FA4613F45894}"/>
              </a:ext>
            </a:extLst>
          </p:cNvPr>
          <p:cNvSpPr/>
          <p:nvPr/>
        </p:nvSpPr>
        <p:spPr>
          <a:xfrm>
            <a:off x="10863676" y="6092821"/>
            <a:ext cx="704273" cy="365125"/>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7722038-6B38-1BEF-32CD-F983D28A7B70}"/>
              </a:ext>
            </a:extLst>
          </p:cNvPr>
          <p:cNvSpPr/>
          <p:nvPr/>
        </p:nvSpPr>
        <p:spPr>
          <a:xfrm>
            <a:off x="623686" y="1310282"/>
            <a:ext cx="5574759" cy="4020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Debt Equity Ratio</a:t>
            </a:r>
          </a:p>
        </p:txBody>
      </p:sp>
      <p:sp>
        <p:nvSpPr>
          <p:cNvPr id="8" name="Rectangle 7">
            <a:extLst>
              <a:ext uri="{FF2B5EF4-FFF2-40B4-BE49-F238E27FC236}">
                <a16:creationId xmlns:a16="http://schemas.microsoft.com/office/drawing/2014/main" id="{3CBCC9F8-1F5E-B4D2-0752-B33C498C5C14}"/>
              </a:ext>
            </a:extLst>
          </p:cNvPr>
          <p:cNvSpPr/>
          <p:nvPr/>
        </p:nvSpPr>
        <p:spPr>
          <a:xfrm>
            <a:off x="623685" y="4259321"/>
            <a:ext cx="5574759" cy="4020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Effective Rate of Interest</a:t>
            </a:r>
          </a:p>
        </p:txBody>
      </p:sp>
      <p:sp>
        <p:nvSpPr>
          <p:cNvPr id="9" name="Rectangle 8">
            <a:extLst>
              <a:ext uri="{FF2B5EF4-FFF2-40B4-BE49-F238E27FC236}">
                <a16:creationId xmlns:a16="http://schemas.microsoft.com/office/drawing/2014/main" id="{932164DD-F7B7-066B-D764-072E8E651D63}"/>
              </a:ext>
            </a:extLst>
          </p:cNvPr>
          <p:cNvSpPr/>
          <p:nvPr/>
        </p:nvSpPr>
        <p:spPr>
          <a:xfrm>
            <a:off x="6289963" y="1312184"/>
            <a:ext cx="5277985" cy="4020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Management Comments</a:t>
            </a:r>
          </a:p>
        </p:txBody>
      </p:sp>
      <p:sp>
        <p:nvSpPr>
          <p:cNvPr id="12" name="Rectangle 11">
            <a:extLst>
              <a:ext uri="{FF2B5EF4-FFF2-40B4-BE49-F238E27FC236}">
                <a16:creationId xmlns:a16="http://schemas.microsoft.com/office/drawing/2014/main" id="{E8E9957B-7D79-3E26-E4B8-95E18D348C71}"/>
              </a:ext>
            </a:extLst>
          </p:cNvPr>
          <p:cNvSpPr/>
          <p:nvPr/>
        </p:nvSpPr>
        <p:spPr>
          <a:xfrm>
            <a:off x="6289963" y="1724508"/>
            <a:ext cx="5277985" cy="2414962"/>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altLang="en-US" sz="1400" b="0" dirty="0">
                <a:solidFill>
                  <a:schemeClr val="tx1"/>
                </a:solidFill>
                <a:latin typeface="+mn-lt"/>
              </a:rPr>
              <a:t>The increase in finance expenses in 2024 is attributed to a rise in borrowing from OMR 15.6mn to OMR 19.7mn.</a:t>
            </a:r>
            <a:endParaRPr lang="en-US" sz="1400" b="1" dirty="0">
              <a:solidFill>
                <a:schemeClr val="tx1"/>
              </a:solidFill>
            </a:endParaRPr>
          </a:p>
        </p:txBody>
      </p:sp>
      <p:sp>
        <p:nvSpPr>
          <p:cNvPr id="3" name="Slide Number Placeholder 2">
            <a:extLst>
              <a:ext uri="{FF2B5EF4-FFF2-40B4-BE49-F238E27FC236}">
                <a16:creationId xmlns:a16="http://schemas.microsoft.com/office/drawing/2014/main" id="{B8ACAB7A-0862-CFA8-DC90-2988F2F598EA}"/>
              </a:ext>
            </a:extLst>
          </p:cNvPr>
          <p:cNvSpPr>
            <a:spLocks noGrp="1"/>
          </p:cNvSpPr>
          <p:nvPr>
            <p:ph type="sldNum" sz="quarter" idx="12"/>
          </p:nvPr>
        </p:nvSpPr>
        <p:spPr/>
        <p:txBody>
          <a:bodyPr/>
          <a:lstStyle/>
          <a:p>
            <a:fld id="{70EC9206-40C2-4988-907B-F68DF1318569}" type="slidenum">
              <a:rPr lang="en-US" smtClean="0"/>
              <a:pPr/>
              <a:t>8</a:t>
            </a:fld>
            <a:endParaRPr lang="en-US" dirty="0"/>
          </a:p>
        </p:txBody>
      </p:sp>
      <p:graphicFrame>
        <p:nvGraphicFramePr>
          <p:cNvPr id="10" name="Chart 9">
            <a:extLst>
              <a:ext uri="{FF2B5EF4-FFF2-40B4-BE49-F238E27FC236}">
                <a16:creationId xmlns:a16="http://schemas.microsoft.com/office/drawing/2014/main" id="{3E98EC92-AB67-6377-40D1-CDEDD239B753}"/>
              </a:ext>
            </a:extLst>
          </p:cNvPr>
          <p:cNvGraphicFramePr>
            <a:graphicFrameLocks/>
          </p:cNvGraphicFramePr>
          <p:nvPr>
            <p:extLst>
              <p:ext uri="{D42A27DB-BD31-4B8C-83A1-F6EECF244321}">
                <p14:modId xmlns:p14="http://schemas.microsoft.com/office/powerpoint/2010/main" val="3286829138"/>
              </p:ext>
            </p:extLst>
          </p:nvPr>
        </p:nvGraphicFramePr>
        <p:xfrm>
          <a:off x="623685" y="1708777"/>
          <a:ext cx="5561068" cy="2519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2748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E52024-98DB-A430-87DC-CBDCAEC7E6FA}"/>
              </a:ext>
            </a:extLst>
          </p:cNvPr>
          <p:cNvSpPr txBox="1"/>
          <p:nvPr/>
        </p:nvSpPr>
        <p:spPr>
          <a:xfrm>
            <a:off x="4194495" y="2441196"/>
            <a:ext cx="3263318" cy="830997"/>
          </a:xfrm>
          <a:prstGeom prst="rect">
            <a:avLst/>
          </a:prstGeom>
          <a:noFill/>
        </p:spPr>
        <p:txBody>
          <a:bodyPr wrap="square" rtlCol="0">
            <a:spAutoFit/>
          </a:bodyPr>
          <a:lstStyle/>
          <a:p>
            <a:pPr algn="ctr"/>
            <a:r>
              <a:rPr lang="en-US" sz="4800" dirty="0"/>
              <a:t>Thank You</a:t>
            </a:r>
          </a:p>
        </p:txBody>
      </p:sp>
      <p:sp>
        <p:nvSpPr>
          <p:cNvPr id="4" name="Slide Number Placeholder 3">
            <a:extLst>
              <a:ext uri="{FF2B5EF4-FFF2-40B4-BE49-F238E27FC236}">
                <a16:creationId xmlns:a16="http://schemas.microsoft.com/office/drawing/2014/main" id="{CF56ECBD-B738-8636-EF49-E76787FECD48}"/>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32256842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38251</TotalTime>
  <Words>964</Words>
  <Application>Microsoft Office PowerPoint</Application>
  <PresentationFormat>Widescreen</PresentationFormat>
  <Paragraphs>215</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Tahoma</vt:lpstr>
      <vt:lpstr>Office Theme</vt:lpstr>
      <vt:lpstr>Al Anwar Investments SAOG </vt:lpstr>
      <vt:lpstr>Investment Portfolio</vt:lpstr>
      <vt:lpstr>Portfolio Sector Allocation</vt:lpstr>
      <vt:lpstr> Al Anwar Performance– YTD Sep’24</vt:lpstr>
      <vt:lpstr>Performance of Associate Companies – June’24 (6M)</vt:lpstr>
      <vt:lpstr>Performance of Associates – YTD Sept’24 (9M)</vt:lpstr>
      <vt:lpstr>Financial Overview – Balance Sheet   </vt:lpstr>
      <vt:lpstr>Bank Borrowing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Khalid Al-Eisri</dc:creator>
  <cp:lastModifiedBy>Dhiraj Chidwal</cp:lastModifiedBy>
  <cp:revision>354</cp:revision>
  <cp:lastPrinted>2022-12-08T05:01:51Z</cp:lastPrinted>
  <dcterms:created xsi:type="dcterms:W3CDTF">2021-07-01T13:17:49Z</dcterms:created>
  <dcterms:modified xsi:type="dcterms:W3CDTF">2024-12-04T11:42:53Z</dcterms:modified>
</cp:coreProperties>
</file>